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84" r:id="rId3"/>
    <p:sldId id="270" r:id="rId4"/>
    <p:sldId id="276" r:id="rId5"/>
    <p:sldId id="285" r:id="rId6"/>
    <p:sldId id="286" r:id="rId7"/>
    <p:sldId id="287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60" r:id="rId16"/>
    <p:sldId id="272" r:id="rId17"/>
    <p:sldId id="257" r:id="rId18"/>
    <p:sldId id="259" r:id="rId19"/>
    <p:sldId id="261" r:id="rId20"/>
    <p:sldId id="262" r:id="rId21"/>
    <p:sldId id="263" r:id="rId22"/>
    <p:sldId id="265" r:id="rId23"/>
    <p:sldId id="266" r:id="rId24"/>
    <p:sldId id="264" r:id="rId25"/>
    <p:sldId id="273" r:id="rId26"/>
    <p:sldId id="267" r:id="rId27"/>
    <p:sldId id="268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274" r:id="rId42"/>
    <p:sldId id="269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1"/>
  </p:normalViewPr>
  <p:slideViewPr>
    <p:cSldViewPr snapToGrid="0" snapToObjects="1">
      <p:cViewPr varScale="1">
        <p:scale>
          <a:sx n="73" d="100"/>
          <a:sy n="73" d="100"/>
        </p:scale>
        <p:origin x="5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89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64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90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6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22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1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22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33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42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90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0A887-924E-2749-A531-3AAE33CB2BDC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BF3D8-C15E-584F-BAC3-2487B574F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78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B%D0%B0%D1%82%D0%B8%D0%BD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567"/>
          </a:xfr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1082" y="649996"/>
            <a:ext cx="10515600" cy="5772838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3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4500" dirty="0" smtClean="0">
                <a:latin typeface="Times New Roman" charset="0"/>
                <a:ea typeface="Times New Roman" charset="0"/>
                <a:cs typeface="Times New Roman" charset="0"/>
              </a:rPr>
              <a:t>Борьба с экстремизмом </a:t>
            </a:r>
          </a:p>
          <a:p>
            <a:pPr marL="0" indent="0" algn="ctr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роблемы правового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регулирования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 судебной практики</a:t>
            </a:r>
          </a:p>
          <a:p>
            <a:pPr marL="0" indent="0" algn="ctr">
              <a:buNone/>
            </a:pP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						</a:t>
            </a:r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ru-RU" sz="1600" dirty="0" err="1" smtClean="0">
                <a:latin typeface="Times New Roman" charset="0"/>
                <a:ea typeface="Times New Roman" charset="0"/>
                <a:cs typeface="Times New Roman" charset="0"/>
              </a:rPr>
              <a:t>Ахметгалиев</a:t>
            </a:r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1600" dirty="0" err="1" smtClean="0">
                <a:latin typeface="Times New Roman" charset="0"/>
                <a:ea typeface="Times New Roman" charset="0"/>
                <a:cs typeface="Times New Roman" charset="0"/>
              </a:rPr>
              <a:t>Рамиль</a:t>
            </a:r>
            <a:endParaRPr lang="ru-RU" sz="1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	</a:t>
            </a:r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				  г. Бишкек</a:t>
            </a:r>
          </a:p>
          <a:p>
            <a:pPr marL="0" indent="0" algn="ctr">
              <a:buNone/>
            </a:pP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	</a:t>
            </a:r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					25 сентября 2018 г. </a:t>
            </a:r>
          </a:p>
        </p:txBody>
      </p:sp>
    </p:spTree>
    <p:extLst>
      <p:ext uri="{BB962C8B-B14F-4D97-AF65-F5344CB8AC3E}">
        <p14:creationId xmlns:p14="http://schemas.microsoft.com/office/powerpoint/2010/main" val="99657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Шанхайская Конвенция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3989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"сепаратизм"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 - какое-либо деяние, направленное на нарушение территориальной целостности государства, в том числе на отделение от него части его территории, или дезинтеграцию государства, совершаемое насильственным путем, а равно планирование и подготовка такого деяния, пособничество его совершению, подстрекательство к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нему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"экстремизм"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 - какое-либо деяние, направленное на насильственный захват власти или насильственное удержание власти, а также на насильственное изменение конституционного строя государства, а равно насильственное посягательство на общественную безопасность, в том числе организация в вышеуказанных целях незаконных вооруженных формирований или участие в них</a:t>
            </a:r>
          </a:p>
        </p:txBody>
      </p:sp>
    </p:spTree>
    <p:extLst>
      <p:ext uri="{BB962C8B-B14F-4D97-AF65-F5344CB8AC3E}">
        <p14:creationId xmlns:p14="http://schemas.microsoft.com/office/powerpoint/2010/main" val="12667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Европейская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Конвенция о защите прав человека и основных свобод</a:t>
            </a:r>
            <a:r>
              <a:rPr lang="ru-RU" dirty="0"/>
              <a:t/>
            </a:r>
            <a:br>
              <a:rPr lang="ru-RU" dirty="0"/>
            </a:b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Статья 10. Свобода выражения мнения</a:t>
            </a:r>
          </a:p>
          <a:p>
            <a:pPr marL="0" indent="0" algn="just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1. Каждый имеет право свободно выражать свое мнение. Это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право включает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свободу придерживаться своего мнения и свободу получать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 распространять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информацию и идеи без какого-либо вмешательства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со стороны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публичных властей и независимо от государственных границ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2. Осуществление этих свобод, налагающее обязанности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 ответственность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, может быть сопряжено с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определенными формальностями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, условиями, ограничениями или санкциями,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которые предусмотрены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законом и необходимы в демократическом обществе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в интересах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национальной безопасности, территориальной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целостности или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общественного порядка, в целях предотвращения беспорядков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или преступлений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, для охраны здоровья и нравственности,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защиты репутации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или прав других лиц, предотвращения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разглашения информации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, полученной конфиденциально, или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обеспечения авторитета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и беспристрастности правосудия.</a:t>
            </a:r>
          </a:p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339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Европейская Конвенция о защите прав человека и основных свобод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ru-RU" sz="25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Статья 14. Запрещение 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дискриминации</a:t>
            </a:r>
          </a:p>
          <a:p>
            <a:pPr marL="0" indent="0" algn="just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Пользование правами и свободами, признанными в настоящей Конвенции, должно быть обеспечено без какой бы то ни было дискриминации по признаку пола, расы, цвета кожи, языка, религии, политических или иных убеждений, национального или социального происхождения, принадлежности к национальным меньшинствам, имущественного положения, рождения или по любым иным признакам.</a:t>
            </a:r>
          </a:p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049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Европейская Конвенция о защите прав человека и основных свобод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charset="0"/>
                <a:ea typeface="Times New Roman" charset="0"/>
                <a:cs typeface="Times New Roman" charset="0"/>
              </a:rPr>
              <a:t>РАЗЖИГАНИЕ </a:t>
            </a:r>
            <a:r>
              <a:rPr lang="ru-RU" sz="2400" b="1" dirty="0">
                <a:latin typeface="Times New Roman" charset="0"/>
                <a:ea typeface="Times New Roman" charset="0"/>
                <a:cs typeface="Times New Roman" charset="0"/>
              </a:rPr>
              <a:t>РОЗНИ НЕ ЗАЩИЩАЕТСЯ КОНВЕНЦИЕЙ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2003 год, дело «</a:t>
            </a:r>
            <a:r>
              <a:rPr lang="ru-RU" sz="2400" dirty="0" err="1">
                <a:latin typeface="Times New Roman" charset="0"/>
                <a:ea typeface="Times New Roman" charset="0"/>
                <a:cs typeface="Times New Roman" charset="0"/>
              </a:rPr>
              <a:t>Гюндуз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 против Турции»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- согласно статье 17, высказывания, которые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являются несовместимыми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с провозглашенными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и гарантированными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Конвенцией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ценностями не получают защиты по статье 10.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charset="0"/>
                <a:ea typeface="Times New Roman" charset="0"/>
                <a:cs typeface="Times New Roman" charset="0"/>
              </a:rPr>
              <a:t>Статья 17. Запрещение злоупотреблений правами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Ничто в настоящей Конвенции не может толковаться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как означающее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, что какое-либо государство, какая-либо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группа лиц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или какое-либо лицо имеет право заниматься какой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бы то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ни было деятельностью или совершать какие бы то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ни было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действия, направленные на упразднение прав и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свобод, признанных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в настоящей Конвенции, или на их </a:t>
            </a: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ограничение в </a:t>
            </a:r>
            <a:r>
              <a:rPr lang="ru-RU" sz="2400" dirty="0">
                <a:latin typeface="Times New Roman" charset="0"/>
                <a:ea typeface="Times New Roman" charset="0"/>
                <a:cs typeface="Times New Roman" charset="0"/>
              </a:rPr>
              <a:t>большей мере, чем это предусматривается в Конвенции.</a:t>
            </a:r>
          </a:p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7212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Раскрывая </a:t>
            </a: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содержание и 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устанавливая пределы </a:t>
            </a: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свободы выражения мнения 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в своей </a:t>
            </a: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прецедентной 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практике, Европейский </a:t>
            </a: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Суд по правам 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человека сформулировал </a:t>
            </a: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ряд 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фундаментальных принципов</a:t>
            </a:r>
            <a:endParaRPr lang="ru-RU" sz="3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8770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СВОБОДА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ШОКИРУЮЩЕЙ И ОСКОРБЛЯЮЩЕЙ ИНФОРМАЦИИ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1976 год, дело «</a:t>
            </a:r>
            <a:r>
              <a:rPr lang="ru-RU" sz="1600" dirty="0" err="1">
                <a:latin typeface="Times New Roman" charset="0"/>
                <a:ea typeface="Times New Roman" charset="0"/>
                <a:cs typeface="Times New Roman" charset="0"/>
              </a:rPr>
              <a:t>Хэндисайд</a:t>
            </a: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 против Соединенного Королевства»</a:t>
            </a:r>
          </a:p>
          <a:p>
            <a:pPr marL="0" indent="0" algn="just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Свобода выражения мнения представляет собой одно из существенных оснований демократического общества и одно из базовых условий прогресса общества и самореализации каждого индивидуума.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Это утверждение относится не только к «информации» и «идеям», которые благозвучны и безобидны, но также и к тем, которые оскорбляют, шокируют или тревожат. </a:t>
            </a:r>
            <a:endParaRPr lang="ru-RU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Таковы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требования плюрализма, толерантности и широты </a:t>
            </a:r>
            <a:r>
              <a:rPr lang="ru-RU" dirty="0" err="1" smtClean="0">
                <a:latin typeface="Times New Roman" charset="0"/>
                <a:ea typeface="Times New Roman" charset="0"/>
                <a:cs typeface="Times New Roman" charset="0"/>
              </a:rPr>
              <a:t>взглядов,без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которых «демократическое общество» не может считаться таковым. Как указано в статье 10, эта свобода имеет исключения, которые, однако, должны быть четко установлены, а необходимость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 каких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бы то ни было ограничениях должна быть убедительно обоснована.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7569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СВОБОДА СЛОВА - ОБЯЗАННОСТЬ СМИ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charset="0"/>
                <a:ea typeface="Times New Roman" charset="0"/>
                <a:cs typeface="Times New Roman" charset="0"/>
              </a:rPr>
              <a:t>1979 год, дело «Санди Таймс» против Соединенного Королевства»</a:t>
            </a:r>
          </a:p>
          <a:p>
            <a:pPr marL="0" indent="0" algn="just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На средствах массовой информации лежит </a:t>
            </a:r>
            <a:r>
              <a:rPr lang="ru-RU" b="1" i="1" dirty="0" smtClean="0">
                <a:latin typeface="Times New Roman" charset="0"/>
                <a:ea typeface="Times New Roman" charset="0"/>
                <a:cs typeface="Times New Roman" charset="0"/>
              </a:rPr>
              <a:t>обязанность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 распространять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информацию и идеи, касающиеся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вопросов деятельности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судов, точно так же, как это происходит в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других сферах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деятельности, представляющих общественный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интерес. Этой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функции средств массовой информации сопутствует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право общественности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получать информацию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1986 год, дело «</a:t>
            </a:r>
            <a:r>
              <a:rPr lang="ru-RU" sz="1600" dirty="0" err="1">
                <a:latin typeface="Times New Roman" charset="0"/>
                <a:ea typeface="Times New Roman" charset="0"/>
                <a:cs typeface="Times New Roman" charset="0"/>
              </a:rPr>
              <a:t>Лингенс</a:t>
            </a:r>
            <a:r>
              <a:rPr lang="ru-RU" sz="1600" dirty="0">
                <a:latin typeface="Times New Roman" charset="0"/>
                <a:ea typeface="Times New Roman" charset="0"/>
                <a:cs typeface="Times New Roman" charset="0"/>
              </a:rPr>
              <a:t> против Австрии»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charset="0"/>
                <a:ea typeface="Times New Roman" charset="0"/>
                <a:cs typeface="Times New Roman" charset="0"/>
              </a:rPr>
              <a:t>Священным долгом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прессы является, вместе с тем,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передача информации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 распространение идей по политическим проблемам,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 том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числе и тех, что вызывают разногласия в обществе. Перед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прессой стоит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задача не только заниматься таким распространением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подобной информации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 идей; общественность имеет право и получать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такую информацию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 такие идеи. Свобода прессы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предоставляет общественности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возможности составить представление об идеях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и политических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позициях политических лидеров.</a:t>
            </a:r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3441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НЕДОПУСТИМЫ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ПРИЗЫВЫ К НАСИЛИЮ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charset="0"/>
                <a:ea typeface="Times New Roman" charset="0"/>
                <a:cs typeface="Times New Roman" charset="0"/>
              </a:rPr>
              <a:t>1999 год, дело «</a:t>
            </a:r>
            <a:r>
              <a:rPr lang="ru-RU" sz="1400" dirty="0" err="1">
                <a:latin typeface="Times New Roman" charset="0"/>
                <a:ea typeface="Times New Roman" charset="0"/>
                <a:cs typeface="Times New Roman" charset="0"/>
              </a:rPr>
              <a:t>Сюрек</a:t>
            </a:r>
            <a:r>
              <a:rPr lang="ru-RU" sz="1400" dirty="0">
                <a:latin typeface="Times New Roman" charset="0"/>
                <a:ea typeface="Times New Roman" charset="0"/>
                <a:cs typeface="Times New Roman" charset="0"/>
              </a:rPr>
              <a:t> против Турции»</a:t>
            </a:r>
          </a:p>
          <a:p>
            <a:pPr marL="0" indent="0" algn="just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дним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из определяющих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критериев, оправдывающих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вмешательство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 свободу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выражения мнения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 общественно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значимым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вопросам, является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наличие в текстах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языка ненависти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 прославления насилия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36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1999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год, дело «</a:t>
            </a:r>
            <a:r>
              <a:rPr lang="ru-RU" sz="3600" dirty="0" err="1">
                <a:latin typeface="Times New Roman" charset="0"/>
                <a:ea typeface="Times New Roman" charset="0"/>
                <a:cs typeface="Times New Roman" charset="0"/>
              </a:rPr>
              <a:t>Сюрек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 против Турции»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Заявитель - основной акционер издаваемого в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Стамбуле еженедельника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«Правдивые новости и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комментарии».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1992 году в журнале были опубликованы два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письма читателей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посвященных вооруженным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столкновениям представителей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Курдской рабочей партии с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турецкими войсками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и полицейскими силами на юго-востоке Турции.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В них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в частности, были использованы такие фразы: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- «банда убийц продолжает творить зверства... на том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основании, что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она якобы "защищает государственные устои". Но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люди начинают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открывать глаза на происходящее и все более и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более осознают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его суть, по мере того, как они учатся отстаивать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свои права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а идея относительно того, что "если они не отдадут, то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мы возьмем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силой" постепенно укореняется в головах людей и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крепнет день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ото дня при понимании того, что с продолжением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такой ситуации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убийства, и это вполне очевидно,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будут продолжаться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…»</a:t>
            </a:r>
          </a:p>
          <a:p>
            <a:pPr marL="0" indent="0">
              <a:buNone/>
            </a:pPr>
            <a:endParaRPr lang="ru-RU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80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позиция </a:t>
            </a: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Суда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: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- налицо четкое намерение подтолкнуть другую сторону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к развязыванию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конфликта с помощью использования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таких ярлыков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, как "фашистская турецкая армия", "банда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убийц Турецкой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Республики" и "наемные убийцы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империализма» наряду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с упоминаниями "массовых убийств", "жестокости"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 "кровопролития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".</a:t>
            </a:r>
          </a:p>
          <a:p>
            <a:pPr marL="0" indent="0" algn="just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- рассматриваемые письма можно расценивать как призыв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к кровавой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мести с использованием воздействия на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низменные чувства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и усиления уже укоренившихся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предрассудков, которые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показали себя, вылившись в смертоносное насилие.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3448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567"/>
          </a:xfr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1082" y="649996"/>
            <a:ext cx="10515600" cy="5772838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500" b="1" dirty="0" smtClean="0">
                <a:latin typeface="Times New Roman" charset="0"/>
                <a:ea typeface="Times New Roman" charset="0"/>
                <a:cs typeface="Times New Roman" charset="0"/>
              </a:rPr>
              <a:t>Дискриминация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  <a:hlinkClick r:id="rId2" tooltip="Латинский язык"/>
              </a:rPr>
              <a:t>лат.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500" i="1" dirty="0" err="1">
                <a:latin typeface="Times New Roman" charset="0"/>
                <a:ea typeface="Times New Roman" charset="0"/>
                <a:cs typeface="Times New Roman" charset="0"/>
              </a:rPr>
              <a:t>discriminatio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 «различаю») — это негативное отношение, предвзятость, насилие, несправедливость и лишение определённых прав людей по причине их принадлежности к </a:t>
            </a: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определённой группе людей</a:t>
            </a:r>
          </a:p>
          <a:p>
            <a:pPr marL="0" indent="0" algn="just">
              <a:buNone/>
            </a:pP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Неравенство для равных</a:t>
            </a:r>
          </a:p>
          <a:p>
            <a:pPr marL="0" indent="0" algn="just">
              <a:buNone/>
            </a:pP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Равенство для неравных</a:t>
            </a:r>
            <a:endParaRPr lang="ru-RU" sz="3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3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400" b="1" dirty="0" smtClean="0">
                <a:latin typeface="Times New Roman" charset="0"/>
                <a:ea typeface="Times New Roman" charset="0"/>
                <a:cs typeface="Times New Roman" charset="0"/>
              </a:rPr>
              <a:t>Позиция Суда: КЛЮЧЕВОЕ </a:t>
            </a:r>
            <a:r>
              <a:rPr lang="ru-RU" sz="3400" b="1" dirty="0">
                <a:latin typeface="Times New Roman" charset="0"/>
                <a:ea typeface="Times New Roman" charset="0"/>
                <a:cs typeface="Times New Roman" charset="0"/>
              </a:rPr>
              <a:t>ЗНАЧЕНИЕ ИМЕЕТ КОНТЕКСТ</a:t>
            </a:r>
          </a:p>
          <a:p>
            <a:pPr marL="0" indent="0" algn="just">
              <a:buNone/>
            </a:pP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1997 год, дело «</a:t>
            </a:r>
            <a:r>
              <a:rPr lang="ru-RU" sz="3400" dirty="0" err="1">
                <a:latin typeface="Times New Roman" charset="0"/>
                <a:ea typeface="Times New Roman" charset="0"/>
                <a:cs typeface="Times New Roman" charset="0"/>
              </a:rPr>
              <a:t>Зана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 против Турции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»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, 1999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года, дело «</a:t>
            </a:r>
            <a:r>
              <a:rPr lang="ru-RU" sz="3400" dirty="0" err="1">
                <a:latin typeface="Times New Roman" charset="0"/>
                <a:ea typeface="Times New Roman" charset="0"/>
                <a:cs typeface="Times New Roman" charset="0"/>
              </a:rPr>
              <a:t>Сюрек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 против Турции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»</a:t>
            </a:r>
            <a:endParaRPr lang="ru-RU" sz="3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- привлечение к уголовной ответственности за заявление о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признании Курдской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рабочей партии (которую ранее турецкий суд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признал террористической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организацией) «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национально-освободительным движением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», а о совершенных ее сторонниками массовых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убийствах женщин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и детей — «ошибкой, которую может допустить каждый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», сделанное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публичной фигурой — бывшим мэром одного из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самых крупных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городов на юге Турции (где и действует Курдская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рабочая партия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) — на страницах крупной ежедневной национальной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газеты, не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является нарушением свободы выражения.</a:t>
            </a:r>
          </a:p>
          <a:p>
            <a:pPr marL="0" indent="0" algn="just">
              <a:buNone/>
            </a:pP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-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должно быть учтено, что письма были опубликованы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в соответствующей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обстановке с точки зрения состояния безопасности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в юго-восточной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Турции, где между силами безопасности и членами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КРП имели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место 1985 случаев серьезных столкновений, повлекших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тяжелые потери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в плане человеческих жизней и введение </a:t>
            </a:r>
            <a:r>
              <a:rPr lang="ru-RU" sz="3400" dirty="0" smtClean="0">
                <a:latin typeface="Times New Roman" charset="0"/>
                <a:ea typeface="Times New Roman" charset="0"/>
                <a:cs typeface="Times New Roman" charset="0"/>
              </a:rPr>
              <a:t>чрезвычайного положения </a:t>
            </a:r>
            <a:r>
              <a:rPr lang="ru-RU" sz="3400" dirty="0">
                <a:latin typeface="Times New Roman" charset="0"/>
                <a:ea typeface="Times New Roman" charset="0"/>
                <a:cs typeface="Times New Roman" charset="0"/>
              </a:rPr>
              <a:t>в данном районе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400" dirty="0" smtClean="0"/>
          </a:p>
        </p:txBody>
      </p:sp>
    </p:spTree>
    <p:extLst>
      <p:ext uri="{BB962C8B-B14F-4D97-AF65-F5344CB8AC3E}">
        <p14:creationId xmlns:p14="http://schemas.microsoft.com/office/powerpoint/2010/main" val="1035726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0040"/>
            <a:ext cx="10515600" cy="1325563"/>
          </a:xfrm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sz="25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Дело 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"</a:t>
            </a:r>
            <a:r>
              <a:rPr lang="ru-RU" sz="2500" b="1" dirty="0" err="1">
                <a:latin typeface="Times New Roman" charset="0"/>
                <a:ea typeface="Times New Roman" charset="0"/>
                <a:cs typeface="Times New Roman" charset="0"/>
              </a:rPr>
              <a:t>Касымахунов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 и </a:t>
            </a:r>
            <a:r>
              <a:rPr lang="ru-RU" sz="2500" b="1" dirty="0" err="1">
                <a:latin typeface="Times New Roman" charset="0"/>
                <a:ea typeface="Times New Roman" charset="0"/>
                <a:cs typeface="Times New Roman" charset="0"/>
              </a:rPr>
              <a:t>Сайбаталов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ru-RU" sz="2500" b="1" dirty="0" err="1">
                <a:latin typeface="Times New Roman" charset="0"/>
                <a:ea typeface="Times New Roman" charset="0"/>
                <a:cs typeface="Times New Roman" charset="0"/>
              </a:rPr>
              <a:t>Kasymakhunov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b="1" dirty="0" err="1">
                <a:latin typeface="Times New Roman" charset="0"/>
                <a:ea typeface="Times New Roman" charset="0"/>
                <a:cs typeface="Times New Roman" charset="0"/>
              </a:rPr>
              <a:t>and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b="1" dirty="0" err="1">
                <a:latin typeface="Times New Roman" charset="0"/>
                <a:ea typeface="Times New Roman" charset="0"/>
                <a:cs typeface="Times New Roman" charset="0"/>
              </a:rPr>
              <a:t>Saybatalov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b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против Российской Федерации"</a:t>
            </a:r>
            <a:b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(Жалоба NN 26261/05 и </a:t>
            </a: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26377/06)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14</a:t>
            </a:r>
            <a:r>
              <a:rPr lang="ru-RU" sz="2500" b="1" dirty="0">
                <a:latin typeface="Times New Roman" charset="0"/>
                <a:ea typeface="Times New Roman" charset="0"/>
                <a:cs typeface="Times New Roman" charset="0"/>
              </a:rPr>
              <a:t> марта 2013 г.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Исламская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партия освобождения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"</a:t>
            </a:r>
            <a:r>
              <a:rPr lang="ru-RU" sz="25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"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15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Европейский Суд по правам человека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Позиция Суда:</a:t>
            </a:r>
          </a:p>
          <a:p>
            <a:pPr algn="just"/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Во 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время собраний "</a:t>
            </a:r>
            <a:r>
              <a:rPr lang="ru-RU" sz="17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" высказывались призывы к насилию против </a:t>
            </a:r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евреев.</a:t>
            </a:r>
            <a:endParaRPr lang="ru-RU" sz="17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"</a:t>
            </a:r>
            <a:r>
              <a:rPr lang="ru-RU" sz="17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" явно стремится к получению политической власти в целях свержения немусульманских правительств и насаждения исламского правления во всем мире, она отклоняет любую возможность участия в демократическом политическом процессе. </a:t>
            </a:r>
          </a:p>
          <a:p>
            <a:pPr algn="just"/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Изменения 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в правовых и конституционных структурах государства, предлагаемые "</a:t>
            </a:r>
            <a:r>
              <a:rPr lang="ru-RU" sz="17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", также несовместимы с фундаментальными демократическими принципами</a:t>
            </a:r>
          </a:p>
          <a:p>
            <a:pPr algn="just"/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В 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своей литературе "</a:t>
            </a:r>
            <a:r>
              <a:rPr lang="ru-RU" sz="17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" явно высказывает намерение ввести множественность правовых систем, то есть различие между лицами во всех сферах частного и публичного права, с предоставлением различных прав и свобод в зависимости от религии.</a:t>
            </a:r>
          </a:p>
          <a:p>
            <a:pPr algn="just"/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Режим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, который намеревается создать "</a:t>
            </a:r>
            <a:r>
              <a:rPr lang="ru-RU" sz="1700" dirty="0" err="1">
                <a:latin typeface="Times New Roman" charset="0"/>
                <a:ea typeface="Times New Roman" charset="0"/>
                <a:cs typeface="Times New Roman" charset="0"/>
              </a:rPr>
              <a:t>Хизб-ут-Тахрир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", будет основан на шариате. Вместе с тем </a:t>
            </a:r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режим</a:t>
            </a: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, основанный на шариате, несовместим с фундаментальными принципами демократии, особенно в отношении уголовного права и процесса, норм о правовом статусе женщин и вмешательства во все сферы частной и публичной жизни в соответствии с религиозными предписаниями</a:t>
            </a:r>
            <a:r>
              <a:rPr lang="ru-RU" sz="17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14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sz="1400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sz="1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6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Российское законодательство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Конституция РФ</a:t>
            </a: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Федеральный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закон от 25 июля 2002 г. №114-ФЗ «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 противодействии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экстремистской деятельности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»</a:t>
            </a: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Уголовный кодекс РФ</a:t>
            </a: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Кодекс об административных правонарушениях</a:t>
            </a:r>
          </a:p>
          <a:p>
            <a:pPr algn="just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пециальные законы (об информации, об общественных объединениях, о СМИ и т.п.)</a:t>
            </a: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endParaRPr lang="en-GB" sz="1800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28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charset="0"/>
                <a:ea typeface="Times New Roman" charset="0"/>
                <a:cs typeface="Times New Roman" charset="0"/>
              </a:rPr>
              <a:t>ФЗ РФ «О противодействии </a:t>
            </a:r>
            <a:r>
              <a:rPr lang="ru-RU" sz="4000" dirty="0">
                <a:latin typeface="Times New Roman" charset="0"/>
                <a:ea typeface="Times New Roman" charset="0"/>
                <a:cs typeface="Times New Roman" charset="0"/>
              </a:rPr>
              <a:t>экстремистской деятельности»</a:t>
            </a:r>
            <a:br>
              <a:rPr lang="ru-RU" sz="40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ru-RU" sz="26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600" b="1" dirty="0" smtClean="0">
                <a:latin typeface="Times New Roman" charset="0"/>
                <a:ea typeface="Times New Roman" charset="0"/>
                <a:cs typeface="Times New Roman" charset="0"/>
              </a:rPr>
              <a:t>Экстремизм </a:t>
            </a:r>
            <a:r>
              <a:rPr lang="ru-RU" sz="2600" b="1" dirty="0">
                <a:latin typeface="Times New Roman" charset="0"/>
                <a:ea typeface="Times New Roman" charset="0"/>
                <a:cs typeface="Times New Roman" charset="0"/>
              </a:rPr>
              <a:t>это: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• публичное оправдание терроризма и иная террористическая деятельность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• возбуждение социальной, расовой, национальной или религиозной розни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• пропаганда исключительности, превосходства либо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неполноценности человека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по признаку его социальной, расовой,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национальной, религиозной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или языковой принадлежности или отношения к религии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• пропаганда и публичное демонстрирование нацистской атрибутики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или символики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либо атрибутики или символики, сходных с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нацистской атрибутикой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или символикой до степени смешения, либо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публичное демонстрирование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атрибутики или символики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экстремистских организаций</a:t>
            </a:r>
            <a:endParaRPr lang="ru-RU" sz="2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• публичные призывы к осуществлению указанных деяний либо массовое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распространение заведомо экстремистских материалов, а равно их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изготовление или хранение в целях массового распространения</a:t>
            </a:r>
          </a:p>
          <a:p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ФЗ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РФ «О противодействии экстремистской деятельности»</a:t>
            </a:r>
            <a:b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sz="36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sz="26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2600" b="1" dirty="0" smtClean="0">
                <a:latin typeface="Times New Roman" charset="0"/>
                <a:ea typeface="Times New Roman" charset="0"/>
                <a:cs typeface="Times New Roman" charset="0"/>
              </a:rPr>
              <a:t>Экстремистские </a:t>
            </a:r>
            <a:r>
              <a:rPr lang="ru-RU" sz="2600" b="1" dirty="0">
                <a:latin typeface="Times New Roman" charset="0"/>
                <a:ea typeface="Times New Roman" charset="0"/>
                <a:cs typeface="Times New Roman" charset="0"/>
              </a:rPr>
              <a:t>материалы это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предназначенные для обнародования документы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либо информация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на иных носителях, призывающие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к осуществлению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экстремистской деятельности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либо обосновывающие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или оправдывающие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необходимость осуществления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такой деятельности, в том числе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труды руководителей национал-социалистской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рабочей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партии Германии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, фашистской партии Италии,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публикации, обосновывающие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или оправдывающие национальное и (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или) расовое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превосходство либо оправдывающие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практику совершения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военных или иных преступлений, направленных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на полное 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или частичное уничтожение какой-либо </a:t>
            </a:r>
            <a:r>
              <a:rPr lang="ru-RU" sz="2600" dirty="0" smtClean="0">
                <a:latin typeface="Times New Roman" charset="0"/>
                <a:ea typeface="Times New Roman" charset="0"/>
                <a:cs typeface="Times New Roman" charset="0"/>
              </a:rPr>
              <a:t>этнической, социальной</a:t>
            </a:r>
            <a:r>
              <a:rPr lang="ru-RU" sz="2600" dirty="0">
                <a:latin typeface="Times New Roman" charset="0"/>
                <a:ea typeface="Times New Roman" charset="0"/>
                <a:cs typeface="Times New Roman" charset="0"/>
              </a:rPr>
              <a:t>, расовой, национальной или религиозной группы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09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Статистика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10515600" cy="435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482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Проблемы 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Формальный подход в доказывании (в </a:t>
            </a:r>
            <a:r>
              <a:rPr lang="ru-RU" sz="2500" dirty="0" err="1" smtClean="0">
                <a:latin typeface="Times New Roman" charset="0"/>
                <a:ea typeface="Times New Roman" charset="0"/>
                <a:cs typeface="Times New Roman" charset="0"/>
              </a:rPr>
              <a:t>т.ч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з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аключение эксперта) 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 (критика представителей власти)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Определение сроков давности (публикации в интернете)</a:t>
            </a:r>
          </a:p>
          <a:p>
            <a:pPr algn="just"/>
            <a:r>
              <a:rPr lang="ru-RU" sz="2500" dirty="0" err="1" smtClean="0">
                <a:latin typeface="Times New Roman" charset="0"/>
                <a:ea typeface="Times New Roman" charset="0"/>
                <a:cs typeface="Times New Roman" charset="0"/>
              </a:rPr>
              <a:t>Репосты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и  «лайки» 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Признание литературы (публикаций) экстремистской (религиозная литература)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Закон  о защите чувств верующих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Сепаратизм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Экстремистские организации (признание таковыми, участие в их деятельности)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713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300" dirty="0" smtClean="0">
                <a:latin typeface="Times New Roman" charset="0"/>
                <a:ea typeface="Times New Roman" charset="0"/>
                <a:cs typeface="Times New Roman" charset="0"/>
              </a:rPr>
              <a:t>Можно ли чиновников признать социальной группой?</a:t>
            </a:r>
            <a:endParaRPr lang="ru-RU" sz="33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871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1) Полицейские </a:t>
            </a:r>
            <a:r>
              <a:rPr lang="ru-RU" sz="3200" i="1" dirty="0" smtClean="0">
                <a:latin typeface="Times New Roman" charset="0"/>
                <a:ea typeface="Times New Roman" charset="0"/>
                <a:cs typeface="Times New Roman" charset="0"/>
              </a:rPr>
              <a:t>«</a:t>
            </a:r>
            <a:r>
              <a:rPr lang="ru-RU" sz="3200" i="1" u="sng" dirty="0" smtClean="0">
                <a:latin typeface="Times New Roman" charset="0"/>
                <a:ea typeface="Times New Roman" charset="0"/>
                <a:cs typeface="Times New Roman" charset="0"/>
              </a:rPr>
              <a:t>скоты </a:t>
            </a:r>
            <a:r>
              <a:rPr lang="ru-RU" sz="3200" i="1" u="sng" dirty="0">
                <a:latin typeface="Times New Roman" charset="0"/>
                <a:ea typeface="Times New Roman" charset="0"/>
                <a:cs typeface="Times New Roman" charset="0"/>
              </a:rPr>
              <a:t>и садисты</a:t>
            </a:r>
            <a:r>
              <a:rPr lang="ru-RU" sz="3200" i="1" dirty="0">
                <a:latin typeface="Times New Roman" charset="0"/>
                <a:ea typeface="Times New Roman" charset="0"/>
                <a:cs typeface="Times New Roman" charset="0"/>
              </a:rPr>
              <a:t>», «</a:t>
            </a:r>
            <a:r>
              <a:rPr lang="ru-RU" sz="3200" i="1" u="sng" dirty="0">
                <a:latin typeface="Times New Roman" charset="0"/>
                <a:ea typeface="Times New Roman" charset="0"/>
                <a:cs typeface="Times New Roman" charset="0"/>
              </a:rPr>
              <a:t>дикие звери в униформе</a:t>
            </a:r>
            <a:r>
              <a:rPr lang="ru-RU" sz="3200" i="1" dirty="0" smtClean="0">
                <a:latin typeface="Times New Roman" charset="0"/>
                <a:ea typeface="Times New Roman" charset="0"/>
                <a:cs typeface="Times New Roman" charset="0"/>
              </a:rPr>
              <a:t>».</a:t>
            </a:r>
          </a:p>
          <a:p>
            <a:pPr marL="0" indent="0">
              <a:buNone/>
            </a:pPr>
            <a:endParaRPr lang="ru-RU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2) «</a:t>
            </a:r>
            <a:r>
              <a:rPr lang="ru-RU" sz="3200" i="1" dirty="0" smtClean="0">
                <a:latin typeface="Times New Roman" charset="0"/>
                <a:ea typeface="Times New Roman" charset="0"/>
                <a:cs typeface="Times New Roman" charset="0"/>
              </a:rPr>
              <a:t>ненавижу </a:t>
            </a:r>
            <a:r>
              <a:rPr lang="ru-RU" sz="3200" i="1" dirty="0">
                <a:latin typeface="Times New Roman" charset="0"/>
                <a:ea typeface="Times New Roman" charset="0"/>
                <a:cs typeface="Times New Roman" charset="0"/>
              </a:rPr>
              <a:t>ментов…мусор — и в </a:t>
            </a:r>
            <a:r>
              <a:rPr lang="ru-RU" sz="3200" i="1" dirty="0" err="1">
                <a:latin typeface="Times New Roman" charset="0"/>
                <a:ea typeface="Times New Roman" charset="0"/>
                <a:cs typeface="Times New Roman" charset="0"/>
              </a:rPr>
              <a:t>африке</a:t>
            </a:r>
            <a:r>
              <a:rPr lang="ru-RU" sz="3200" i="1" dirty="0">
                <a:latin typeface="Times New Roman" charset="0"/>
                <a:ea typeface="Times New Roman" charset="0"/>
                <a:cs typeface="Times New Roman" charset="0"/>
              </a:rPr>
              <a:t> мусор. кто идёт в менты — быдло, гопота — самые тупые, необразованные представители </a:t>
            </a:r>
            <a:r>
              <a:rPr lang="ru-RU" sz="3200" i="1" dirty="0" smtClean="0">
                <a:latin typeface="Times New Roman" charset="0"/>
                <a:ea typeface="Times New Roman" charset="0"/>
                <a:cs typeface="Times New Roman" charset="0"/>
              </a:rPr>
              <a:t>животного </a:t>
            </a:r>
            <a:r>
              <a:rPr lang="ru-RU" sz="3200" i="1" dirty="0">
                <a:latin typeface="Times New Roman" charset="0"/>
                <a:ea typeface="Times New Roman" charset="0"/>
                <a:cs typeface="Times New Roman" charset="0"/>
              </a:rPr>
              <a:t>мира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71074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Международные нормы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2500" dirty="0" err="1" smtClean="0">
                <a:latin typeface="Times New Roman" charset="0"/>
                <a:ea typeface="Times New Roman" charset="0"/>
                <a:cs typeface="Times New Roman" charset="0"/>
              </a:rPr>
              <a:t>Рабатский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план действий по запрещению пропаганды национальной, расовой или религиозной ненависти, представляющей собой подстрекательство к дискриминации, вражде или насилию</a:t>
            </a:r>
          </a:p>
          <a:p>
            <a:pPr marL="0" indent="0" algn="ctr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Выводы и рекомендации четырех региональных экспертных совещаний, организованных УВКПЧ в 2011 году, принятые экспертами в г. Рабате (Марокко) 5 октября 2012 года</a:t>
            </a:r>
          </a:p>
        </p:txBody>
      </p:sp>
    </p:spTree>
    <p:extLst>
      <p:ext uri="{BB962C8B-B14F-4D97-AF65-F5344CB8AC3E}">
        <p14:creationId xmlns:p14="http://schemas.microsoft.com/office/powerpoint/2010/main" val="130922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Белоусов К.Ю. кандидат социологических наук,  старший научный сотрудник сектора социологии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девиантности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Социологического института РАН </a:t>
            </a:r>
          </a:p>
          <a:p>
            <a:pPr marL="0" indent="0" algn="just">
              <a:buNone/>
            </a:pPr>
            <a:r>
              <a:rPr lang="ru-RU" i="1" dirty="0" smtClean="0">
                <a:latin typeface="Times New Roman" charset="0"/>
                <a:ea typeface="Times New Roman" charset="0"/>
                <a:cs typeface="Times New Roman" charset="0"/>
              </a:rPr>
              <a:t>«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ru-RU" i="1" dirty="0" smtClean="0">
                <a:latin typeface="Times New Roman" charset="0"/>
                <a:ea typeface="Times New Roman" charset="0"/>
                <a:cs typeface="Times New Roman" charset="0"/>
              </a:rPr>
              <a:t>едопустимо 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признавать представителей властных структур или тех, кто принадлежат к системе государственного управления, государственным (правоохранительным)  органам,  в качестве отдельно взятой социальной группы только по одному признаку – профессиональной </a:t>
            </a:r>
            <a:r>
              <a:rPr lang="ru-RU" i="1" dirty="0" smtClean="0">
                <a:latin typeface="Times New Roman" charset="0"/>
                <a:ea typeface="Times New Roman" charset="0"/>
                <a:cs typeface="Times New Roman" charset="0"/>
              </a:rPr>
              <a:t>принадлежности.»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11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Приговор 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Свердловского районного суда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Костромы от 1 ноября 20190 г.: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«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социальная группа предполагает наличие внутренней организации, общие цели деятельности, формы социального контроля, определенную сплоченность, общность интересов и т.п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Представителей исполнительной и законодательной власти страны, нельзя считать социальными группами, поскольку они не соответствуют перечисленным критериям, а следовательно в действиях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Замураева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отсутствует состав преступления, предусмотренного ч.1 ст.282 УК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РФ». </a:t>
            </a:r>
          </a:p>
        </p:txBody>
      </p:sp>
    </p:spTree>
    <p:extLst>
      <p:ext uri="{BB962C8B-B14F-4D97-AF65-F5344CB8AC3E}">
        <p14:creationId xmlns:p14="http://schemas.microsoft.com/office/powerpoint/2010/main" val="7810835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ЕСПЧ по делу 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№ 10692/09 «Савва Терентьев против Российской Федерации»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Суд учитывает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что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полицию,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правоохранительные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органы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 вряд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ли можно назвать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незащищенным меньшинством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или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группой,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которая имеет историю угнетения и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неравенства, или сталкивается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с глубоко укоренившимися предрассудками, враждебностью и дискриминацией, или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уязвимой по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какой-то другой причине,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 и требует повышенную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защиту от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оскорблений. По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мнению суда, будучи частью сил безопасности государства, полиция должна проявлять особенно высокую терпимость к оскорбительным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высказываниям.</a:t>
            </a:r>
          </a:p>
        </p:txBody>
      </p:sp>
    </p:spTree>
    <p:extLst>
      <p:ext uri="{BB962C8B-B14F-4D97-AF65-F5344CB8AC3E}">
        <p14:creationId xmlns:p14="http://schemas.microsoft.com/office/powerpoint/2010/main" val="7344700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группа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Постановление Пленума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ВС РФ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от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28 июня 2011 г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.: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«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При установлении в содеянном в отношении должностных лиц (профессиональных политиков) действий, направленных на унижение достоинства человека или группы лиц, судам необходимо учитывать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положения Декларации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о свободе политической дискуссии в средствах массовой информации, принятой Комитетом министров Совета Европы 12 февраля 2004 года, и практику Европейского Суда по правам человека, согласно которым политические деятели, стремящиеся заручиться общественным мнением, тем самым соглашаются стать объектом общественной политической дискуссии и критики в средствах массовой информации; государственные должностные лица могут быть подвергнуты критике в средствах массовой информации в отношении того, как они исполняют свои обязанности, поскольку это необходимо для обеспечения гласного и ответственного исполнения ими своих полномочий.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Критика в средствах массовой информации должностных лиц (профессиональных политиков), их действий и убеждений не должна рассматриваться  как действие, направленное на унижение достоинства человека или группы лиц, поскольку в отношении указанных лиц пределы допустимой критики шире, чем 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b="1" i="1" dirty="0">
                <a:latin typeface="Times New Roman" charset="0"/>
                <a:ea typeface="Times New Roman" charset="0"/>
                <a:cs typeface="Times New Roman" charset="0"/>
              </a:rPr>
              <a:t> отношении частных лиц».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ru-RU" b="1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31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Возбуждение ненависти и/или вражды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Постановление Пленума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ВС РФ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от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28 июня 2011 г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.:</a:t>
            </a:r>
          </a:p>
          <a:p>
            <a:pPr marL="0" indent="0" algn="just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Под действиями, направленными на возбуждение ненависти либо вражды, следует понимать, в частности, высказывания, </a:t>
            </a:r>
            <a:r>
              <a:rPr lang="ru-RU" u="sng" dirty="0">
                <a:latin typeface="Times New Roman" charset="0"/>
                <a:ea typeface="Times New Roman" charset="0"/>
                <a:cs typeface="Times New Roman" charset="0"/>
              </a:rPr>
              <a:t>обосновывающие и (или) утверждающие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необходимость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геноцида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массовых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репрессий,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депортаций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совершения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иных противоправных действий,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том числе применения насилия, в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отношении представителей тех или иных групп</a:t>
            </a: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5236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Унижение достоинства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Распространение негативной информации не может признаваться экстремизмом!</a:t>
            </a:r>
          </a:p>
          <a:p>
            <a:pPr marL="0" indent="0" algn="just">
              <a:buNone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Постановление Пленума ВС РФ от 28 июня 2011 г.: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«Критика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политических организаций, идеологических и религиозных объединений, политических, идеологических или религиозных убеждений, национальных или религиозных обычаев сама по себе не должна рассматриваться как действие, направленное на возбуждение ненависти или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вражды». </a:t>
            </a:r>
          </a:p>
        </p:txBody>
      </p:sp>
    </p:spTree>
    <p:extLst>
      <p:ext uri="{BB962C8B-B14F-4D97-AF65-F5344CB8AC3E}">
        <p14:creationId xmlns:p14="http://schemas.microsoft.com/office/powerpoint/2010/main" val="13457335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Религиозные чувства верующих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Публичные действия, выражающие явное неуважение к обществу и совершенные в целях оскорбления религиозных чувств верующих</a:t>
            </a: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1533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Религиозные чувства верующих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«Верующие стали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мимозны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оскорбительны и невротичны. Однако Бог надмирно молчит и не оскорбляется. И если Бог не оскорбляется, то чего нам, пузырям, пузыриться?! Он — все! Он — царственна полнота, не нуждающаяся ни в каком человеческом приложении!»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Архимандрит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Аввакум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(Давиденко)</a:t>
            </a:r>
            <a:r>
              <a:rPr lang="ru-RU" dirty="0"/>
              <a:t> 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8269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Экстремистские материалы 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Библия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, Коран, Танах и </a:t>
            </a:r>
            <a:r>
              <a:rPr lang="ru-RU" sz="3500" dirty="0" err="1">
                <a:latin typeface="Times New Roman" charset="0"/>
                <a:ea typeface="Times New Roman" charset="0"/>
                <a:cs typeface="Times New Roman" charset="0"/>
              </a:rPr>
              <a:t>Ганджур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их </a:t>
            </a:r>
            <a:r>
              <a:rPr lang="ru-RU" sz="3500" dirty="0">
                <a:latin typeface="Times New Roman" charset="0"/>
                <a:ea typeface="Times New Roman" charset="0"/>
                <a:cs typeface="Times New Roman" charset="0"/>
              </a:rPr>
              <a:t>содержание и цитаты из них не могут быть признаны экстремистскими материалами</a:t>
            </a:r>
            <a:endParaRPr lang="ru-RU" sz="35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275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err="1" smtClean="0">
                <a:latin typeface="Times New Roman" charset="0"/>
                <a:ea typeface="Times New Roman" charset="0"/>
                <a:cs typeface="Times New Roman" charset="0"/>
              </a:rPr>
              <a:t>Репост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ru-RU" b="1" dirty="0" err="1" smtClean="0">
                <a:latin typeface="Times New Roman" charset="0"/>
                <a:ea typeface="Times New Roman" charset="0"/>
                <a:cs typeface="Times New Roman" charset="0"/>
              </a:rPr>
              <a:t>Лайк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dirty="0">
                <a:latin typeface="Times New Roman" charset="0"/>
                <a:ea typeface="Times New Roman" charset="0"/>
                <a:cs typeface="Times New Roman" charset="0"/>
              </a:rPr>
              <a:t>Постановление Пленума ВС РФ от 20 сентября 2018 </a:t>
            </a:r>
            <a:r>
              <a:rPr lang="ru-RU" sz="1900" dirty="0" smtClean="0">
                <a:latin typeface="Times New Roman" charset="0"/>
                <a:ea typeface="Times New Roman" charset="0"/>
                <a:cs typeface="Times New Roman" charset="0"/>
              </a:rPr>
              <a:t>г.: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charset="0"/>
                <a:ea typeface="Times New Roman" charset="0"/>
                <a:cs typeface="Times New Roman" charset="0"/>
              </a:rPr>
              <a:t>«При </a:t>
            </a:r>
            <a:r>
              <a:rPr lang="ru-RU" sz="1900" dirty="0">
                <a:latin typeface="Times New Roman" charset="0"/>
                <a:ea typeface="Times New Roman" charset="0"/>
                <a:cs typeface="Times New Roman" charset="0"/>
              </a:rPr>
              <a:t>решении вопроса о наличии или отсутствии у лица прямого умысла и цели возбуждения ненависти либо вражды, а равно унижения человеческого достоинства при размещении материалов в сети «Интернет» или иной информационно-телекоммуникационной сети суду следует исходить из совокупности всех обстоятельств содеянного и учитывать, в частности, форму и содержание размещенной информации, ее контекст, наличие и содержание комментариев данного лица или иного выражения отношения к ней, факт личного создания либо заимствования лицом соответствующих аудио-, видеофайлов, текста или изображения, содержание всей страницы данного лица, сведения о деятельности такого лица до и после размещения информации, в том числе о совершении действий, направленных на увеличение количества просмотров и пользовательской аудитории, данные о его личности (в частности, приверженность радикальной идеологии, участие в экстремистских объединениях, привлечение ранее лица к административной и (или) уголовной ответственности за правонарушения и преступления экстремистской направленности), объем подобной информации, частоту и продолжительность ее размещения, интенсивность </a:t>
            </a:r>
            <a:r>
              <a:rPr lang="ru-RU" sz="1900" dirty="0" smtClean="0">
                <a:latin typeface="Times New Roman" charset="0"/>
                <a:ea typeface="Times New Roman" charset="0"/>
                <a:cs typeface="Times New Roman" charset="0"/>
              </a:rPr>
              <a:t>обновлений».</a:t>
            </a:r>
          </a:p>
        </p:txBody>
      </p:sp>
    </p:spTree>
    <p:extLst>
      <p:ext uri="{BB962C8B-B14F-4D97-AF65-F5344CB8AC3E}">
        <p14:creationId xmlns:p14="http://schemas.microsoft.com/office/powerpoint/2010/main" val="133712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err="1" smtClean="0">
                <a:latin typeface="Times New Roman" charset="0"/>
                <a:ea typeface="Times New Roman" charset="0"/>
                <a:cs typeface="Times New Roman" charset="0"/>
              </a:rPr>
              <a:t>Рабатский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 план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500" b="1" dirty="0" smtClean="0">
                <a:latin typeface="Times New Roman" charset="0"/>
                <a:ea typeface="Times New Roman" charset="0"/>
                <a:cs typeface="Times New Roman" charset="0"/>
              </a:rPr>
              <a:t>Рекомендации по законодательству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pPr algn="just"/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ч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еткое различие между тремя типами высказываний (уголовные санкции, административные и гражданские санкции, без санкции);</a:t>
            </a:r>
          </a:p>
          <a:p>
            <a:pPr algn="just"/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п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равовая определенность (четкость терминов);</a:t>
            </a:r>
          </a:p>
          <a:p>
            <a:pPr algn="just"/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аличие трех критериев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для ограничения свободы выражения – законность, соразмерность и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необходимость; </a:t>
            </a:r>
          </a:p>
          <a:p>
            <a:pPr lvl="0" algn="just"/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з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аконы о богохульстве 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должны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быть отменены;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0"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комплексное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законодательство по борьбе с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дискриминацией: профилактика и санкции.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0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Экспертиза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Постановление Пленума ВС РФ Постановление Пленума ВС РФ от 28 июня 2011 г.: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charset="0"/>
                <a:ea typeface="Times New Roman" charset="0"/>
                <a:cs typeface="Times New Roman" charset="0"/>
              </a:rPr>
              <a:t>«При оценке заключения эксперта по делам о преступлениях экстремистской направленности судам следует иметь в виду, что оно не имеет заранее установленной силы, не обладает преимуществом перед другими доказательствами и, как все иные доказательства, оценивается по общим правилам в совокупности с другими доказательствами. При этом вопрос о том, являются те или иные действия публичными призывами к осуществлению экстремистской деятельности или к осуществлению действий, направленных на нарушение территориальной целостности Российской Федерации, а также возбуждением ненависти либо вражды, а равно унижением человеческого достоинства, относится к компетенции суда».</a:t>
            </a:r>
          </a:p>
        </p:txBody>
      </p:sp>
    </p:spTree>
    <p:extLst>
      <p:ext uri="{BB962C8B-B14F-4D97-AF65-F5344CB8AC3E}">
        <p14:creationId xmlns:p14="http://schemas.microsoft.com/office/powerpoint/2010/main" val="18876186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ыводы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При рассмотрении дел экстремистской направленности имеет значение совокупность данных, которые характеризуют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убъекта,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м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есто,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ремя (обстановку),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аудиторию (не только количество),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ф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орму и содержания высказываний (действий),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м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отивы и цели,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sz="3000" dirty="0" smtClean="0">
                <a:latin typeface="Times New Roman" charset="0"/>
                <a:ea typeface="Times New Roman" charset="0"/>
                <a:cs typeface="Times New Roman" charset="0"/>
              </a:rPr>
              <a:t>ероятность реализации (реальность, исполнимость)</a:t>
            </a:r>
          </a:p>
          <a:p>
            <a:pPr marL="514350" indent="-514350">
              <a:buFont typeface="+mj-lt"/>
              <a:buAutoNum type="arabicPeriod"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ru-RU" sz="3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ru-RU" sz="3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0154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 последнее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Перед законом и судом все равны!</a:t>
            </a: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48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Вопрос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7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ru-RU" sz="7500" dirty="0" smtClean="0">
                <a:latin typeface="Times New Roman" charset="0"/>
                <a:ea typeface="Times New Roman" charset="0"/>
                <a:cs typeface="Times New Roman" charset="0"/>
              </a:rPr>
              <a:t>«Бей </a:t>
            </a:r>
            <a:r>
              <a:rPr lang="ru-RU" sz="7500" dirty="0" err="1" smtClean="0">
                <a:latin typeface="Times New Roman" charset="0"/>
                <a:ea typeface="Times New Roman" charset="0"/>
                <a:cs typeface="Times New Roman" charset="0"/>
              </a:rPr>
              <a:t>хачей</a:t>
            </a:r>
            <a:r>
              <a:rPr lang="ru-RU" sz="7500" dirty="0" smtClean="0">
                <a:latin typeface="Times New Roman" charset="0"/>
                <a:ea typeface="Times New Roman" charset="0"/>
                <a:cs typeface="Times New Roman" charset="0"/>
              </a:rPr>
              <a:t>!»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Видите ли вы признаки экстремизма?</a:t>
            </a: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endParaRPr lang="ru-RU" sz="75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42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Из уголовного дела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sz="7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14 февраля 2009 года в Санкт-Петербурге группа наци-скинхедов напала на двух 9-классников, шедших в школу. Группа из 25-30 человек, выкрикивая 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«Бей </a:t>
            </a:r>
            <a:r>
              <a:rPr lang="ru-RU" sz="5000" dirty="0" err="1" smtClean="0">
                <a:latin typeface="Times New Roman" charset="0"/>
                <a:ea typeface="Times New Roman" charset="0"/>
                <a:cs typeface="Times New Roman" charset="0"/>
              </a:rPr>
              <a:t>хачей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!», «Бей </a:t>
            </a: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ч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урок!» напала </a:t>
            </a: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на подростков </a:t>
            </a:r>
            <a:r>
              <a:rPr lang="ru-RU" sz="5000" dirty="0" err="1">
                <a:latin typeface="Times New Roman" charset="0"/>
                <a:ea typeface="Times New Roman" charset="0"/>
                <a:cs typeface="Times New Roman" charset="0"/>
              </a:rPr>
              <a:t>Тагира</a:t>
            </a: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и </a:t>
            </a: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Сулеймана. Некоторые нападавшие были 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одеты </a:t>
            </a:r>
            <a:r>
              <a:rPr lang="ru-RU" sz="5000" dirty="0">
                <a:latin typeface="Times New Roman" charset="0"/>
                <a:ea typeface="Times New Roman" charset="0"/>
                <a:cs typeface="Times New Roman" charset="0"/>
              </a:rPr>
              <a:t>как наци-скинхеды. </a:t>
            </a:r>
            <a:r>
              <a:rPr lang="ru-RU" sz="5000" dirty="0" smtClean="0">
                <a:latin typeface="Times New Roman" charset="0"/>
                <a:ea typeface="Times New Roman" charset="0"/>
                <a:cs typeface="Times New Roman" charset="0"/>
              </a:rPr>
              <a:t>Один из потерпевших был убит, второй получил тяжкие телесные повреждения.</a:t>
            </a:r>
            <a:endParaRPr lang="ru-RU" sz="5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68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Из уголовного дела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7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Из заключения экспертов: указанные слова и выражения «</a:t>
            </a:r>
            <a:r>
              <a:rPr lang="ru-RU" sz="3500" i="1" dirty="0" smtClean="0">
                <a:latin typeface="Times New Roman" charset="0"/>
                <a:ea typeface="Times New Roman" charset="0"/>
                <a:cs typeface="Times New Roman" charset="0"/>
              </a:rPr>
              <a:t>скорее </a:t>
            </a:r>
            <a:r>
              <a:rPr lang="ru-RU" sz="3500" i="1" dirty="0">
                <a:latin typeface="Times New Roman" charset="0"/>
                <a:ea typeface="Times New Roman" charset="0"/>
                <a:cs typeface="Times New Roman" charset="0"/>
              </a:rPr>
              <a:t>всего, </a:t>
            </a:r>
            <a:r>
              <a:rPr lang="ru-RU" sz="3500" i="1" dirty="0" smtClean="0">
                <a:latin typeface="Times New Roman" charset="0"/>
                <a:ea typeface="Times New Roman" charset="0"/>
                <a:cs typeface="Times New Roman" charset="0"/>
              </a:rPr>
              <a:t>употреблены </a:t>
            </a:r>
            <a:r>
              <a:rPr lang="ru-RU" sz="3500" i="1" dirty="0">
                <a:latin typeface="Times New Roman" charset="0"/>
                <a:ea typeface="Times New Roman" charset="0"/>
                <a:cs typeface="Times New Roman" charset="0"/>
              </a:rPr>
              <a:t>иронически, в шутку и не </a:t>
            </a:r>
            <a:r>
              <a:rPr lang="ru-RU" sz="3500" i="1" dirty="0" smtClean="0">
                <a:latin typeface="Times New Roman" charset="0"/>
                <a:ea typeface="Times New Roman" charset="0"/>
                <a:cs typeface="Times New Roman" charset="0"/>
              </a:rPr>
              <a:t>побуждают </a:t>
            </a:r>
            <a:r>
              <a:rPr lang="ru-RU" sz="3500" i="1" dirty="0">
                <a:latin typeface="Times New Roman" charset="0"/>
                <a:ea typeface="Times New Roman" charset="0"/>
                <a:cs typeface="Times New Roman" charset="0"/>
              </a:rPr>
              <a:t>к межнациональной </a:t>
            </a:r>
            <a:r>
              <a:rPr lang="ru-RU" sz="3500" i="1" dirty="0" smtClean="0">
                <a:latin typeface="Times New Roman" charset="0"/>
                <a:ea typeface="Times New Roman" charset="0"/>
                <a:cs typeface="Times New Roman" charset="0"/>
              </a:rPr>
              <a:t>розни</a:t>
            </a:r>
            <a:r>
              <a:rPr lang="ru-RU" sz="3500" dirty="0" smtClean="0">
                <a:latin typeface="Times New Roman" charset="0"/>
                <a:ea typeface="Times New Roman" charset="0"/>
                <a:cs typeface="Times New Roman" charset="0"/>
              </a:rPr>
              <a:t>».</a:t>
            </a:r>
          </a:p>
          <a:p>
            <a:pPr marL="0" indent="0" algn="just">
              <a:buNone/>
            </a:pPr>
            <a:endParaRPr lang="ru-RU" sz="5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0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err="1" smtClean="0">
                <a:latin typeface="Times New Roman" charset="0"/>
                <a:ea typeface="Times New Roman" charset="0"/>
                <a:cs typeface="Times New Roman" charset="0"/>
              </a:rPr>
              <a:t>Рабатский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 план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Т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ест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из шести частей для определения высказываний, подлежащих преследованию в уголовном 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порядке: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к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онтекст,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ратор,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амерение,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одержание или форма,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степень публичности,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ероятность реализации, неотвратимость</a:t>
            </a:r>
            <a:endParaRPr lang="ru-RU" sz="25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Международные нормы</a:t>
            </a:r>
            <a:endParaRPr lang="ru-RU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Шанхайская Конвенция</a:t>
            </a:r>
            <a:b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о борьбе с терроризмом, сепаратизмом и экстремизмом</a:t>
            </a:r>
            <a:b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(Шанхай, 15 июня 2001 г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.)</a:t>
            </a:r>
          </a:p>
          <a:p>
            <a:pPr marL="0" indent="0" algn="just">
              <a:buNone/>
            </a:pP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Стороны:</a:t>
            </a:r>
          </a:p>
          <a:p>
            <a:pPr algn="just"/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Республика Казахстан, </a:t>
            </a: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Китайская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Народная Республика, </a:t>
            </a: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2500" dirty="0" err="1" smtClean="0">
                <a:latin typeface="Times New Roman" charset="0"/>
                <a:ea typeface="Times New Roman" charset="0"/>
                <a:cs typeface="Times New Roman" charset="0"/>
              </a:rPr>
              <a:t>Кыргызская</a:t>
            </a:r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Республика, </a:t>
            </a: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Российская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Федерация, </a:t>
            </a:r>
            <a:endParaRPr lang="ru-RU" sz="2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Республика Таджикистан,</a:t>
            </a:r>
          </a:p>
          <a:p>
            <a:pPr algn="just"/>
            <a:r>
              <a:rPr lang="ru-RU" sz="2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2500" dirty="0">
                <a:latin typeface="Times New Roman" charset="0"/>
                <a:ea typeface="Times New Roman" charset="0"/>
                <a:cs typeface="Times New Roman" charset="0"/>
              </a:rPr>
              <a:t>Республика Узбекистан</a:t>
            </a:r>
          </a:p>
        </p:txBody>
      </p:sp>
    </p:spTree>
    <p:extLst>
      <p:ext uri="{BB962C8B-B14F-4D97-AF65-F5344CB8AC3E}">
        <p14:creationId xmlns:p14="http://schemas.microsoft.com/office/powerpoint/2010/main" val="17867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2569</Words>
  <Application>Microsoft Office PowerPoint</Application>
  <PresentationFormat>Широкоэкранный</PresentationFormat>
  <Paragraphs>225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Международные нормы</vt:lpstr>
      <vt:lpstr>Рабатский план</vt:lpstr>
      <vt:lpstr>Вопрос</vt:lpstr>
      <vt:lpstr>Из уголовного дела</vt:lpstr>
      <vt:lpstr>Из уголовного дела</vt:lpstr>
      <vt:lpstr>Рабатский план</vt:lpstr>
      <vt:lpstr>Международные нормы</vt:lpstr>
      <vt:lpstr>Шанхайская Конвенция</vt:lpstr>
      <vt:lpstr> Европейская Конвенция о защите прав человека и основных свобод </vt:lpstr>
      <vt:lpstr>Европейская Конвенция о защите прав человека и основных свобод</vt:lpstr>
      <vt:lpstr>Европейская Конвенция о защите прав человека и основных свобод</vt:lpstr>
      <vt:lpstr>Европейский Суд по правам человека</vt:lpstr>
      <vt:lpstr>Европейский Суд по правам человека</vt:lpstr>
      <vt:lpstr>Европейский Суд по правам человека</vt:lpstr>
      <vt:lpstr>Европейский Суд по правам человека</vt:lpstr>
      <vt:lpstr>Европейский Суд по правам человека </vt:lpstr>
      <vt:lpstr>Европейский Суд по правам человека</vt:lpstr>
      <vt:lpstr>Европейский Суд по правам человека</vt:lpstr>
      <vt:lpstr>Европейский Суд по правам человека</vt:lpstr>
      <vt:lpstr>Европейский Суд по правам человека</vt:lpstr>
      <vt:lpstr>Российское законодательство</vt:lpstr>
      <vt:lpstr> ФЗ РФ «О противодействии экстремистской деятельности»  </vt:lpstr>
      <vt:lpstr> ФЗ РФ «О противодействии экстремистской деятельности» </vt:lpstr>
      <vt:lpstr>Статистика</vt:lpstr>
      <vt:lpstr>Проблемы </vt:lpstr>
      <vt:lpstr>Социальная группа</vt:lpstr>
      <vt:lpstr>Социальная группа</vt:lpstr>
      <vt:lpstr>Социальная группа</vt:lpstr>
      <vt:lpstr>Социальная группа</vt:lpstr>
      <vt:lpstr>Социальная группа</vt:lpstr>
      <vt:lpstr>Социальная группа</vt:lpstr>
      <vt:lpstr>Возбуждение ненависти и/или вражды</vt:lpstr>
      <vt:lpstr>Унижение достоинства</vt:lpstr>
      <vt:lpstr>Религиозные чувства верующих</vt:lpstr>
      <vt:lpstr>Религиозные чувства верующих</vt:lpstr>
      <vt:lpstr>Экстремистские материалы </vt:lpstr>
      <vt:lpstr>Репост. Лайк </vt:lpstr>
      <vt:lpstr>Экспертиза</vt:lpstr>
      <vt:lpstr>Выводы</vt:lpstr>
      <vt:lpstr>и последнее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Altynai</cp:lastModifiedBy>
  <cp:revision>70</cp:revision>
  <dcterms:created xsi:type="dcterms:W3CDTF">2016-12-09T12:11:17Z</dcterms:created>
  <dcterms:modified xsi:type="dcterms:W3CDTF">2018-09-28T07:08:58Z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