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handoutMasterIdLst>
    <p:handoutMasterId r:id="rId15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7559675" cy="10691813"/>
  <p:defaultTextStyle>
    <a:defPPr>
      <a:defRPr lang="ru-K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>
        <p:scale>
          <a:sx n="50" d="100"/>
          <a:sy n="50" d="100"/>
        </p:scale>
        <p:origin x="1320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96B241C-F576-F29C-DF9E-CE9FCDC012F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81196A-7549-0CA3-904F-F78FD682CDED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740854-5C60-FAB2-2CB0-4675D0F3C186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8D6A7E6-6A94-2626-F88B-EE3B846E27E8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7E2D47C-EBB3-45C4-B4A6-E6067F80C2BD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22894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7FC1AD8-CB2A-AA4D-4EA3-27896F26F3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485F638-A94C-E714-1E56-EEA2DC6DFFA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>
            <a:extLst>
              <a:ext uri="{FF2B5EF4-FFF2-40B4-BE49-F238E27FC236}">
                <a16:creationId xmlns:a16="http://schemas.microsoft.com/office/drawing/2014/main" id="{7411EED5-CA15-9951-8CD5-04976866811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577C0F-2131-AAB2-5506-D6DA94EEBF2E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81293F-2CBB-C739-7D2E-026C1E5F426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48208B-DA9A-B6B3-F5F4-4B3449D8DE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A6F2AA59-DAE6-41EB-81E3-C251FF8E639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749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B8E6A6-76B6-36B1-869B-9681097F74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4EEADEE-7C42-4C90-9E7F-D6578070C133}" type="slidenum">
              <a:t>1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BF39F7C-F892-8D50-1CB6-8E1CCD620A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15AA2EF-01E3-0EC2-7134-B14968AD7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FEF028-A814-2AC3-D8AE-995F1E642D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A628857-F2E8-445D-8248-BB6D4DC2CB93}" type="slidenum">
              <a:t>10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FC01B96-B377-93DB-4C01-07BC12C71D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729A3EA-ADC5-7881-1FA1-4F2AA4254B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AFEAB0-2579-C233-4787-DAC305C646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4F63CA0-E51E-4FD2-BC20-FA4229FD611F}" type="slidenum">
              <a:t>2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6862FFE-E94A-B00D-B922-FA937139A5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1239A64-AEE2-A418-CFE8-7F4D33D2A7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EAC9A1-0CF3-23D1-1030-415F65D13C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7B1612C-B9B6-4C49-B09E-7B8B4283CDA6}" type="slidenum">
              <a:t>3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5640B41-E66C-068B-F776-F1F058A28E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0E199A7-F834-2892-A732-4A04EEC656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41D37B-5C54-F3FF-8DAC-11530A30D7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1462D3C-18ED-452E-9672-C14B4D30A833}" type="slidenum">
              <a:t>4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CADE3D7-8CBB-1A4E-48CB-8313D94A70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CC1CD7C-C745-82DC-88BC-2F74DAB90F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FF2CE6-7E35-F22C-3BED-C70AAF2C91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29EC2EA-32AE-4365-B045-C6D962D7ADE5}" type="slidenum">
              <a:t>5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4ECF8F5-CAF7-A072-1D7C-6D2778028A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3704E10-5777-EDF6-E945-BB2C5C2038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3F365B-BD13-C665-FD2F-FA145AAA96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EE057D6-8746-42F3-A9DC-338EA8F09FAA}" type="slidenum">
              <a:t>6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24F6541-823A-78BC-6833-27C19CFBCF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3612146-76F9-A002-E4B9-1499B3434C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862DE3-7622-E932-7DB7-F1AB6D8381E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6E70773-8ACB-4F0C-8FBF-5B388971FD17}" type="slidenum">
              <a:t>7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6D567E5-17C6-50DB-AF04-B1CF1938E1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77171E8-7AC5-0AE1-0BB4-1E1DD46FE52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90C970-BD2A-0C2A-2922-C0BAE79E2C7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5EA5FC0-AF3C-4111-A8EB-64829BEB2F49}" type="slidenum">
              <a:t>8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D703E90-7CC9-EB94-628E-E3570796FA0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0C1DEE3-5BC3-346C-FBCC-7D6793E030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D4B216-38FD-569C-0F30-195B54A45A6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6AEC3AA-A65B-4ABF-AC52-DADCE0D43EDF}" type="slidenum">
              <a:t>9</a:t>
            </a:fld>
            <a:endParaRPr lang="ru-RU"/>
          </a:p>
        </p:txBody>
      </p:sp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816E1FE-6155-9334-9EA8-8DB9A9CAF2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832E72A-1227-950E-C06E-C9901AE508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F74C9-F20C-B185-D45C-00177F7F9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A905FB-F7E8-56D2-462E-DB8DD64E5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132BFD-2720-73AE-E19B-8B59FE15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4B1B0E-80F9-2AD3-658C-B2D4BAF5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531E09-EF10-36CD-85D0-08982858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0EEC12B-57C9-499B-BC89-CA0F979B551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6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1AD05-570F-851F-C197-D6A97E66A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FCB3EE-E8D9-A828-571E-F96ED8A48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DBC92D-EC2F-D3CE-3B9E-4231D8B3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406560-0443-B255-7274-2D9C82A8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91EEEB-71EF-55B9-8DBC-686C51EDD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DC3546-A82F-4E3C-99F3-9B589950AD8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63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47DF5E-103D-05B0-A9E8-AFDAB7238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801688"/>
            <a:ext cx="2743200" cy="53292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63D0BB-1AB6-D71B-0888-59BDD3E97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801688"/>
            <a:ext cx="8077200" cy="53292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BF59F5-AE2A-F7E0-DE76-4D10903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5D3D22-1D38-5D95-0999-B96A44D2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A07518-A239-5D91-DEE9-12DB4DBB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4F94EE-31FE-41C6-A657-642E7C68656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8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D497E-F377-5FDC-AA2C-042C831F4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54A23A-5ECB-E621-C230-7E151EEE2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D2D0DB-FDF3-5019-5802-995B68D48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8F82EA-3EB6-2EF9-1912-8820E4EF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18A765-E389-D5D4-E2AA-95006B6AB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030E3F-AD49-46C9-9674-1D2E9860EF7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9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B85E2-F476-3379-8D67-3FDBF7A0E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C916DC-5D0C-47BE-97C4-CD791D302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3F73D7-7D14-D5DA-D267-DCE9037A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107756-764F-2736-63E9-A681DC34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8E79AE-CD8F-50A0-EBC0-E4D095DC9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5329FE-EB2D-40F4-8B6D-7C37FA2ADC6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45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5A9F8D-9EF7-EBA6-5A49-EB20526AF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D96310-E5A3-287D-3171-27FA59D3A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D5850C-69F1-EB62-16CE-8D456D905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9CCC03-A66D-4DA8-B827-13AB47808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D23153-247B-5F55-FF3E-56C563E6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17C49B-5CB3-4119-8316-EA802BD0B69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089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5A7A3-F0D5-786A-6FE5-6CA41D94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8910EA-9233-0BD6-0C90-FC0A58B53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0975" y="2016125"/>
            <a:ext cx="4724400" cy="34496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0EE735-0AE9-A471-9C35-FA8B7879E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7775" y="2016125"/>
            <a:ext cx="4725988" cy="34496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2649CB-466E-B91B-EB64-67BE25DFF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DBBE26-0CEE-1FB5-9682-5F154AD2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1D4DEC-543D-D08D-B199-2CB49CC67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61D0EE-23D0-4AF8-BCD1-099E28CD104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933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368AB-01CC-33E3-7808-450668A85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64D36C-38DD-6286-0461-9E383F459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184E75-BA20-72EF-E56A-B40CB378E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F47ED4B-6180-8809-F704-3BCC51D626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B5A88A-D60C-B544-D38F-4890A4B58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A46BE3-3391-8929-3A4D-1A46CFAAB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F6A0FF-698A-1ACC-6BB6-058B38DE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DF0542-B0BD-40E7-F3A9-AFF7D03B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C7A2B4-E0A6-4E03-80AD-A8A5895B6B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696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E75C7-95A7-1669-BFBF-75E23236C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D9B305E-76C8-D2E9-AC35-AA4D0EFF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C385D2-88FB-5264-2DD2-53E93CDE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BB35208-8BB4-13BC-D81C-809618B01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CA6E39-C21D-4022-926B-D4694252B17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143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21B0FDC-6C5D-77D1-1B98-7D375A47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0640B3-F42B-3CCD-E756-E6B87275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2FDAA4-7B23-087F-1405-D3FBB46EB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4FDA02-87D7-4A15-87B6-8E7200DE7F5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27789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4A9C8-4AAC-25F2-41F3-B0FBA8E12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9EDBA5-F1D0-0CE8-0116-BAEC4A76B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4E1C00-6D2D-A13C-F813-F332C5CC1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B88BFD-CAEE-63CD-9AE7-B91970E0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DF3B33-F742-11C3-CDBD-6F664D6B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367B15-E86A-A92B-64EA-56D08700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DD20FB-54A9-463D-A820-718955730A8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24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2AF93-F92B-50DA-AADC-A75C2BDF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53193C-631A-6672-70B1-4AB8D027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0F84BC-2C7E-F9BB-E3AE-C994A93E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24978-E6AB-1015-08E6-2AF97843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47F6D-59AA-8D2A-7415-41692576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4FCFF8-8EF3-41CD-9FB4-87E64E0EBC3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5707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92CE5-4B4C-AEAA-0626-A90A53B3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3A7250-05D5-3B3D-6905-BD7F4B1DED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A3C73B-5730-DCA9-C1A6-C38EF4C44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19B285-8449-5C26-0207-BCFA0E76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F8B016-211D-ED58-1DEE-D17E6C6A7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E20B72-DAE8-0481-6CFF-2ABBA9F1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AD9B904-BE06-4277-BAD3-16A977C652A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10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C2189-9C6D-5244-49E3-BCE52E5A9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C551E8-95D2-DD01-3259-DCE43DA4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0C3159-714B-54F6-C799-2D850B97B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56C25D-A098-BBC2-6CA4-C297FC7D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91BD08-59F8-67C6-B473-964A2C7C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BBA1FF-4B31-42E0-BC8D-43A2FF4F685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1503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F9E00B3-8DF1-518D-1978-6EEA48A446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3463" y="804863"/>
            <a:ext cx="2400300" cy="46609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A34AB2F-B3A4-A9C2-0A20-53212A194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50975" y="804863"/>
            <a:ext cx="7050088" cy="46609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5F66E3-1591-93F8-5E47-A42A6DF4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82A3D3E-2F5B-445A-9CFC-46245BCC9F0B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543A99-581B-0B2E-93E9-6F4C9BCC8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6CCE17-23DC-710A-4168-67893305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6FA396-0CC8-4243-AA0B-4E16EBF8F42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5130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FA5A73-98B1-4943-E512-76703FE35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E949E6-D4A9-92EC-5D17-4C2813C97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917A26-319D-0EDB-371A-41009A87B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ACF343-F42D-20FE-E49B-3E8B2E0E9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C1C457-C381-D386-A301-2D6043FC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6A9050-A6AA-4778-96E4-1B1423F43BE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27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08A46-9719-07CD-4E20-D61195BF2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B3F405-505D-58D6-6E08-46A4D36F2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700F5-3ACC-64D4-F26B-B4611D0B2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73460E-F299-DFD4-A5D8-65507C3E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A1D442-F758-079D-1EAD-CF554C0AC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B19685-C48C-4FFB-A000-79D7B4DA04D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49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B3360-D9E7-3129-E7A0-DF436FC19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066C13-2662-3C3D-7E0B-95F34DD13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CAB5D6-352C-3340-DD1B-5C927ACD3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CB86E4-08DE-C07D-F3EA-36166F56D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C60E4D-27E5-7597-BF5E-BB345B4C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BE7997-D2DC-43B7-9AD9-A98C0060F5E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661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62362-BB76-212B-6851-D276C227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51343E-4649-CAEE-90D3-CFFF9DDCF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4150" y="3806825"/>
            <a:ext cx="4238625" cy="1012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835BF8-9AAB-D025-3330-27FBDA368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5175" y="3806825"/>
            <a:ext cx="4238625" cy="1012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13D335-DEFC-B0C8-81D7-9345BFB6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88A4EA-5328-8F92-8F7D-0A5ABC90C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33DBF1-40F7-ABDE-65DE-CA69DFD1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FAEA44-F1E6-4631-8AF5-91E78208D25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98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568DA-372C-49FD-51C1-8891023C7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E3E8B5-1F5F-57FC-4362-E934ED733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FFC663-1732-D661-6F81-650288251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9A1D58-7C7B-CA69-4EF5-182B55608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562F4E1-06E2-618E-9444-C2BBF5FB8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23123A-B980-F6B7-ACC4-9465ED60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7F13FD-7114-AEB2-2874-2B6A8BA9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5356AA8-F126-2A89-C318-1D4D5F48F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7D5D16-2340-4601-8707-51CBB2C82FE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061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0A10D1-41F2-119B-9403-3E264A86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81FF7E-6D79-BBAE-C2DF-33C8A81D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B0310BD-1563-9902-A00C-3C594CA9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47E0A-6D11-0727-1185-BE8C96A42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FF25CE-659B-4E89-BC91-EBEC2239698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56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11F6FAA-20CD-859F-6967-1654009E4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7CC642A-0E8A-5D86-99DB-4867F6B3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D361C6-98AF-E915-D708-D40791E6B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AD09F71-DD84-4022-B7A4-9AA56F47A34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93503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B183F-6BA8-3D99-54AD-0DEF17DD6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8A1902-A56D-B765-8DE8-3A89787BB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171B3-D474-9A5B-83E5-AB13C9D7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EC256B-5542-8F7D-F318-F9D58465A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B043BA-68BA-F0F0-9761-3C5C2D3E2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5B5C3C-B575-4385-823E-966813FE9B5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660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9DEB1D-50D7-B364-5739-826D099D3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44FDD7-F217-2E3B-3969-55ABF5FF6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3BF97B-5F3A-A7D9-FA76-90434AA5B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6B9C57-C0EB-C611-7E0B-D697B4C1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C21E04-6D07-3F92-0F66-B494D71EB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6B52A2-469E-978A-CCB2-DBEE4D6D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0E7C95-AEAB-44D4-93ED-86570334C8E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5422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54478D-9761-14C7-F75C-C9F6BD08A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1B0136-FD18-884D-EA96-868734356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647BCB-1F95-AFFA-AC98-22D3C7EF1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78A4EA-89A1-2686-267C-D88292BBA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F1C96F-B68D-7E0D-D238-2D7A0E86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598C7B-8ED6-5B5D-C617-A889CE4F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08676B-D2F5-4776-8797-BF1D13C1753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974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168FC-AE25-24CD-448D-7CC2ECA80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B59A35-8389-D794-BB03-964C99886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21A717-E6F7-C597-8E7D-B97EA7E5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9362CA-D94F-EBDD-D92B-9BF18840E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C7E20A-8A6B-6F6B-954A-1B46433C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54F493-5626-431F-B218-E38FCC046D8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2633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40E72F0-43B0-3FD9-BDD9-B267ED8B8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35913" y="1755775"/>
            <a:ext cx="2160587" cy="30638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52D831-21D9-44BE-8EA7-01DE332FE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54150" y="1755775"/>
            <a:ext cx="6329363" cy="3063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CE1D9D-3381-B7A9-4134-93E3909FF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7BADE48-0073-41B5-838E-3E31C9519CC4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0CFAFE-2F81-BEB6-16D4-1929DE3D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6783A-BBC3-D87C-F5B3-1967F1D4A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68887E-EBA4-4F71-90A8-818959036B2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06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EFD2F-8DC6-6974-E71C-0553C4C5B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A750F-C42A-6E24-FBF2-6D52302C1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45259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C7A8E8-39A5-5520-1BEF-B15C88C73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45259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441D69-D6C6-AFFB-9401-2F75B9248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26C235-12FD-292F-97BC-BFC7331A5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957333-D827-A331-99CF-AC4734262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59DD1D-2220-4CB7-B187-CBFB8983575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6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9B119-DEBA-074C-3C2F-D8220F8EA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4EE1A6-7955-B993-7F20-C201E29BB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0BFADC-437A-A4BD-387C-CF79D65AA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AF20F5-73AF-F693-8A01-C47D7178A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A8FD413-9CD1-5BF3-D720-1B9E8873C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8B5C5A8-CA45-D483-29AC-BA299EA0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C395707-7736-A85C-24D7-81FF237C5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864B40-38A1-515C-2BDA-C78AAD0F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DEA0FC-A13B-43F7-A8A3-DE60285971F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53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C1CE55-A997-7A5E-3D92-C60A8EF62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05935DE-9707-37AF-286D-E1F464DB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E86C50-A4F3-B1B7-2D77-F98FA959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30E66B-BAB1-5E81-D696-38FE7BF9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87CC9FE-567C-4779-8958-56F3201649D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59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3B04438-1EDB-73B8-F748-392F9C56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B3FC61C-A80E-4CA8-1A51-F45A8C14E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21EE5F-F30C-0C13-7A56-D47A28CA9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36D59C-2BCC-44D9-B11B-A8FA7003A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7730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DC20B-7724-7AC7-8373-212EFF0EE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4C89C9-5BB4-5702-40E8-4546A3807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F9899F-C1EB-6C1F-C91C-5B4C82451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5208D3-DBF7-5319-1A46-0BE7104B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14A5F4-F8CF-DDAA-C516-F21FF8A2D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F0CFC1-94D6-B2D2-1F37-BD6CFD7C8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BDD225-2824-4D34-9BF6-97F7C27A274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09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D8764-71AD-D640-39AD-721E83469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G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EB6C1F0-D08B-3D47-3940-9F12CA0424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G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5C74C3-0FD7-2E14-938B-04D405A35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87E63C-22EF-ACF9-AE6E-EF05C6953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F6307EF-F204-4AF0-91D8-0B33A79C2F3C}" type="datetime1">
              <a:rPr lang="ru-RU" smtClean="0"/>
              <a:pPr lvl="0"/>
              <a:t>31.10.2023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A6D86F-7EAA-8BD6-E3FF-CFF92FC11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1DBB5D-2842-5C70-96B5-8AD4CE209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4BF72C-231B-4548-8F14-A055AE146B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9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AC18379-A20C-A921-6CCE-2309AC739C67}"/>
              </a:ext>
            </a:extLst>
          </p:cNvPr>
          <p:cNvSpPr/>
          <p:nvPr/>
        </p:nvSpPr>
        <p:spPr>
          <a:xfrm>
            <a:off x="0" y="2019599"/>
            <a:ext cx="12191760" cy="4105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416ECC06-2560-4EED-2DCF-5C1C711D3EA5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 t="1526" b="-1526"/>
          <a:stretch>
            <a:fillRect/>
          </a:stretch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traight Connector 9">
            <a:extLst>
              <a:ext uri="{FF2B5EF4-FFF2-40B4-BE49-F238E27FC236}">
                <a16:creationId xmlns:a16="http://schemas.microsoft.com/office/drawing/2014/main" id="{DA225AF5-C70C-52EF-462B-9F6DD924534C}"/>
              </a:ext>
            </a:extLst>
          </p:cNvPr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noFill/>
          <a:ln w="12600">
            <a:solidFill>
              <a:srgbClr val="000001">
                <a:alpha val="20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E2A7BEC-CDF5-0FB0-DE45-165F7E282F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17760" y="802440"/>
            <a:ext cx="8636760" cy="2541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0" anchor="b">
            <a:noAutofit/>
          </a:bodyPr>
          <a:lstStyle/>
          <a:p>
            <a:pPr lvl="0"/>
            <a:r>
              <a:rPr lang="en-US"/>
              <a:t>Для правки текста заголовка щелкните мышьюKliknutím lze upravit styl.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83D5176-B76A-0AB2-5A23-60207A9FC3F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54239" y="330480"/>
            <a:ext cx="3500279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9F6307EF-F204-4AF0-91D8-0B33A79C2F3C}" type="datetime1">
              <a:rPr lang="ru-RU"/>
              <a:pPr lvl="0"/>
              <a:t>2023/10/31</a:t>
            </a:fld>
            <a:endParaRPr lang="ru-R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57C85FD-9077-D017-D129-A544E9E28A6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416680" y="329400"/>
            <a:ext cx="4973400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C0037B5-0D4B-541C-A69D-204DBFE54A9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437840" y="798840"/>
            <a:ext cx="810719" cy="5032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42373E3-459B-4D44-AB13-9EE4A088AFA3}" type="slidenum">
              <a:t>‹#›</a:t>
            </a:fld>
            <a:endParaRPr lang="ru-RU"/>
          </a:p>
        </p:txBody>
      </p:sp>
      <p:sp>
        <p:nvSpPr>
          <p:cNvPr id="9" name="Straight Connector 14">
            <a:extLst>
              <a:ext uri="{FF2B5EF4-FFF2-40B4-BE49-F238E27FC236}">
                <a16:creationId xmlns:a16="http://schemas.microsoft.com/office/drawing/2014/main" id="{B708D9F9-3F93-0A7F-89B4-40B2DDE132D1}"/>
              </a:ext>
            </a:extLst>
          </p:cNvPr>
          <p:cNvSpPr/>
          <p:nvPr/>
        </p:nvSpPr>
        <p:spPr>
          <a:xfrm>
            <a:off x="2417760" y="3528360"/>
            <a:ext cx="8636760" cy="0"/>
          </a:xfrm>
          <a:prstGeom prst="line">
            <a:avLst/>
          </a:prstGeom>
          <a:noFill/>
          <a:ln w="31680">
            <a:solidFill>
              <a:srgbClr val="B71E42"/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734DD012-5AC4-011A-8254-779A8AB2A9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66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algn="l" rtl="0" hangingPunct="1">
        <a:lnSpc>
          <a:spcPct val="120000"/>
        </a:lnSpc>
        <a:spcBef>
          <a:spcPts val="0"/>
        </a:spcBef>
        <a:spcAft>
          <a:spcPts val="1417"/>
        </a:spcAft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4E8A599-A9B1-C2D7-A6AE-85EF987BB8A3}"/>
              </a:ext>
            </a:extLst>
          </p:cNvPr>
          <p:cNvSpPr/>
          <p:nvPr/>
        </p:nvSpPr>
        <p:spPr>
          <a:xfrm>
            <a:off x="0" y="2019599"/>
            <a:ext cx="12191760" cy="4105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0A5DC5DC-8520-5E45-DB68-DE5898BF85ED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 t="1526" b="-1526"/>
          <a:stretch>
            <a:fillRect/>
          </a:stretch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traight Connector 9">
            <a:extLst>
              <a:ext uri="{FF2B5EF4-FFF2-40B4-BE49-F238E27FC236}">
                <a16:creationId xmlns:a16="http://schemas.microsoft.com/office/drawing/2014/main" id="{43E7A594-33DF-1EC9-C3BA-7A690E90F2BE}"/>
              </a:ext>
            </a:extLst>
          </p:cNvPr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noFill/>
          <a:ln w="12600">
            <a:solidFill>
              <a:srgbClr val="000001">
                <a:alpha val="20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987694-C3A1-A16F-7644-A317C43839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en-US"/>
              <a:t>Для правки текста заголовка щелкните мышьюKliknutím lze upravit styl.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A94A1C-0FBD-36D7-4F94-CCA6E51A0E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en-US"/>
              <a:t>Для правки структуры щелкните мышью</a:t>
            </a:r>
          </a:p>
          <a:p>
            <a:pPr lvl="1"/>
            <a:r>
              <a:rPr lang="en-US"/>
              <a:t>Второй уровень структуры</a:t>
            </a:r>
          </a:p>
          <a:p>
            <a:pPr lvl="2"/>
            <a:r>
              <a:rPr lang="en-US"/>
              <a:t>Третий уровень структуры</a:t>
            </a:r>
          </a:p>
          <a:p>
            <a:pPr lvl="3"/>
            <a:r>
              <a:rPr lang="en-US"/>
              <a:t>Четвёртый уровень структуры</a:t>
            </a:r>
          </a:p>
          <a:p>
            <a:pPr lvl="4"/>
            <a:r>
              <a:rPr lang="en-US"/>
              <a:t>Пятый уровень структуры</a:t>
            </a:r>
          </a:p>
          <a:p>
            <a:pPr lvl="5"/>
            <a:r>
              <a:rPr lang="en-US"/>
              <a:t>Шестой уровень структуры</a:t>
            </a:r>
          </a:p>
          <a:p>
            <a:pPr lvl="6"/>
            <a:r>
              <a:rPr lang="en-US"/>
              <a:t>Седьмой уровень структуры</a:t>
            </a:r>
          </a:p>
          <a:p>
            <a:pPr lvl="7"/>
            <a:r>
              <a:rPr lang="en-US"/>
              <a:t>Восьмой уровень структуры</a:t>
            </a:r>
          </a:p>
          <a:p>
            <a:pPr lvl="0"/>
            <a:r>
              <a:rPr lang="en-US"/>
              <a:t>Девятый уровень структурыPo kliknutí můžete upravovat styly textu v předloze.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35D84E-EB78-5ED0-8649-84F0C62BDB2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54239" y="330480"/>
            <a:ext cx="3500279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82A3D3E-2F5B-445A-9CFC-46245BCC9F0B}" type="datetime1">
              <a:rPr lang="ru-RU"/>
              <a:pPr lvl="0"/>
              <a:t>2023/10/31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D8C493-2D3F-53C7-5713-857DD8C4F6F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451520" y="329400"/>
            <a:ext cx="5938559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260C8C0-BC81-13A6-825D-1171401EF67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80240" y="798840"/>
            <a:ext cx="810719" cy="5032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833C7B8-AD75-43C2-9A57-2777D5933099}" type="slidenum">
              <a:t>‹#›</a:t>
            </a:fld>
            <a:endParaRPr lang="ru-RU"/>
          </a:p>
        </p:txBody>
      </p:sp>
      <p:sp>
        <p:nvSpPr>
          <p:cNvPr id="10" name="Straight Connector 32">
            <a:extLst>
              <a:ext uri="{FF2B5EF4-FFF2-40B4-BE49-F238E27FC236}">
                <a16:creationId xmlns:a16="http://schemas.microsoft.com/office/drawing/2014/main" id="{938AFF33-E162-73EB-C4BE-9BEC595478B0}"/>
              </a:ext>
            </a:extLst>
          </p:cNvPr>
          <p:cNvSpPr/>
          <p:nvPr/>
        </p:nvSpPr>
        <p:spPr>
          <a:xfrm>
            <a:off x="1453680" y="1846800"/>
            <a:ext cx="9607680" cy="0"/>
          </a:xfrm>
          <a:prstGeom prst="line">
            <a:avLst/>
          </a:prstGeom>
          <a:noFill/>
          <a:ln w="31680">
            <a:solidFill>
              <a:srgbClr val="B71E42"/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2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lvl="0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1pPr>
      <a:lvl2pPr lvl="1" algn="l" rtl="0" hangingPunct="1">
        <a:lnSpc>
          <a:spcPct val="120000"/>
        </a:lnSpc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2pPr>
      <a:lvl3pPr lvl="2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3pPr>
      <a:lvl4pPr lvl="3" algn="l" rtl="0" hangingPunct="1">
        <a:lnSpc>
          <a:spcPct val="120000"/>
        </a:lnSpc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4pPr>
      <a:lvl5pPr lvl="4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5pPr>
      <a:lvl6pPr lvl="5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6pPr>
      <a:lvl7pPr lvl="6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7pPr>
      <a:lvl8pPr lvl="7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8pPr>
      <a:lvl9pPr marL="0" marR="0" lvl="0" indent="0" algn="l" rtl="0" hangingPunct="1">
        <a:lnSpc>
          <a:spcPct val="120000"/>
        </a:lnSpc>
        <a:spcBef>
          <a:spcPts val="1001"/>
        </a:spcBef>
        <a:spcAft>
          <a:spcPts val="1417"/>
        </a:spcAft>
        <a:buClr>
          <a:srgbClr val="B71E42"/>
        </a:buClr>
        <a:buSzPct val="100000"/>
        <a:buFont typeface="Arial" pitchFamily="32"/>
        <a:buChar char="•"/>
        <a:tabLst/>
        <a:defRPr lang="en-US" sz="20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9pPr>
    </p:bodyStyle>
    <p:otherStyle>
      <a:defPPr>
        <a:defRPr lang="ru-K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88D6628-E94B-6BCB-B369-A50DDE9C477F}"/>
              </a:ext>
            </a:extLst>
          </p:cNvPr>
          <p:cNvSpPr/>
          <p:nvPr/>
        </p:nvSpPr>
        <p:spPr>
          <a:xfrm>
            <a:off x="0" y="2019599"/>
            <a:ext cx="12191760" cy="4105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A4DCF721-D6A5-5BEC-F267-5D024BAC4930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 t="1526" b="-1526"/>
          <a:stretch>
            <a:fillRect/>
          </a:stretch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traight Connector 9">
            <a:extLst>
              <a:ext uri="{FF2B5EF4-FFF2-40B4-BE49-F238E27FC236}">
                <a16:creationId xmlns:a16="http://schemas.microsoft.com/office/drawing/2014/main" id="{647F593E-F5B1-53BB-4BD2-FF860A245260}"/>
              </a:ext>
            </a:extLst>
          </p:cNvPr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noFill/>
          <a:ln w="12600">
            <a:solidFill>
              <a:srgbClr val="000001">
                <a:alpha val="20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2359533-B117-83FF-C4CE-328199E93B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4400" y="1756080"/>
            <a:ext cx="8642880" cy="18874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>
            <a:noAutofit/>
          </a:bodyPr>
          <a:lstStyle/>
          <a:p>
            <a:pPr lvl="0"/>
            <a:r>
              <a:rPr lang="en-US"/>
              <a:t>Для правки текста заголовка щелкните мышьюKliknutím lze upravit styl.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E9A6DB3-04D4-17B6-2566-51892E568F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54400" y="3806280"/>
            <a:ext cx="8629920" cy="1012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91440" rIns="90000" bIns="45000" anchor="t">
            <a:noAutofit/>
          </a:bodyPr>
          <a:lstStyle/>
          <a:p>
            <a:pPr lvl="0"/>
            <a:r>
              <a:rPr lang="en-US"/>
              <a:t>Для правки структуры щелкните мышью</a:t>
            </a:r>
          </a:p>
          <a:p>
            <a:pPr lvl="1"/>
            <a:r>
              <a:rPr lang="en-US"/>
              <a:t>Второй уровень структуры</a:t>
            </a:r>
          </a:p>
          <a:p>
            <a:pPr lvl="2"/>
            <a:r>
              <a:rPr lang="en-US"/>
              <a:t>Третий уровень структуры</a:t>
            </a:r>
          </a:p>
          <a:p>
            <a:pPr lvl="3"/>
            <a:r>
              <a:rPr lang="en-US"/>
              <a:t>Четвёртый уровень структуры</a:t>
            </a:r>
          </a:p>
          <a:p>
            <a:pPr lvl="4"/>
            <a:r>
              <a:rPr lang="en-US"/>
              <a:t>Пятый уровень структуры</a:t>
            </a:r>
          </a:p>
          <a:p>
            <a:pPr lvl="5"/>
            <a:r>
              <a:rPr lang="en-US"/>
              <a:t>Шестой уровень структуры</a:t>
            </a:r>
          </a:p>
          <a:p>
            <a:pPr lvl="6"/>
            <a:r>
              <a:rPr lang="en-US"/>
              <a:t>Седьмой уровень структуры</a:t>
            </a:r>
          </a:p>
          <a:p>
            <a:pPr lvl="7"/>
            <a:r>
              <a:rPr lang="en-US"/>
              <a:t>Восьмой уровень структуры</a:t>
            </a:r>
          </a:p>
          <a:p>
            <a:pPr lvl="0"/>
            <a:r>
              <a:rPr lang="en-US"/>
              <a:t>Девятый уровень структурыPo kliknutí můžete upravovat styly textu v předloze.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E4B008B-E403-8041-79FF-EBB59D1BDC6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554239" y="330480"/>
            <a:ext cx="3500279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7BADE48-0073-41B5-838E-3E31C9519CC4}" type="datetime1">
              <a:rPr lang="ru-RU"/>
              <a:pPr lvl="0"/>
              <a:t>2023/10/31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B5521A-7DEA-9548-2B26-76FFD4BECFB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451520" y="329400"/>
            <a:ext cx="5938559" cy="308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3EE443-F64F-E860-0B3D-6323738E11D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80240" y="798840"/>
            <a:ext cx="810719" cy="5032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Gill Sans MT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EDE3145-BF0C-4F43-B4E2-577AA06B7C28}" type="slidenum">
              <a:t>‹#›</a:t>
            </a:fld>
            <a:endParaRPr lang="ru-RU"/>
          </a:p>
        </p:txBody>
      </p:sp>
      <p:sp>
        <p:nvSpPr>
          <p:cNvPr id="10" name="Straight Connector 14">
            <a:extLst>
              <a:ext uri="{FF2B5EF4-FFF2-40B4-BE49-F238E27FC236}">
                <a16:creationId xmlns:a16="http://schemas.microsoft.com/office/drawing/2014/main" id="{059AE9C8-1D9A-0DDE-9B0B-A37629F97DC3}"/>
              </a:ext>
            </a:extLst>
          </p:cNvPr>
          <p:cNvSpPr/>
          <p:nvPr/>
        </p:nvSpPr>
        <p:spPr>
          <a:xfrm>
            <a:off x="1454040" y="3804840"/>
            <a:ext cx="8630640" cy="0"/>
          </a:xfrm>
          <a:prstGeom prst="line">
            <a:avLst/>
          </a:prstGeom>
          <a:noFill/>
          <a:ln w="31680">
            <a:solidFill>
              <a:srgbClr val="B71E42"/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6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1pPr>
    </p:titleStyle>
    <p:bodyStyle>
      <a:lvl1pPr lvl="0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1pPr>
      <a:lvl2pPr lvl="1" algn="l" rtl="0" hangingPunct="1">
        <a:lnSpc>
          <a:spcPct val="120000"/>
        </a:lnSpc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2pPr>
      <a:lvl3pPr lvl="2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3pPr>
      <a:lvl4pPr lvl="3" algn="l" rtl="0" hangingPunct="1">
        <a:lnSpc>
          <a:spcPct val="120000"/>
        </a:lnSpc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4pPr>
      <a:lvl5pPr lvl="4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5pPr>
      <a:lvl6pPr lvl="5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6pPr>
      <a:lvl7pPr lvl="6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7pPr>
      <a:lvl8pPr lvl="7" algn="l" rtl="0" hangingPunct="1">
        <a:lnSpc>
          <a:spcPct val="120000"/>
        </a:lnSpc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8pPr>
      <a:lvl9pPr marL="0" marR="0" lvl="0" indent="0" algn="l" rtl="0" hangingPunct="1">
        <a:lnSpc>
          <a:spcPct val="120000"/>
        </a:lnSpc>
        <a:spcBef>
          <a:spcPts val="1001"/>
        </a:spcBef>
        <a:spcAft>
          <a:spcPts val="1417"/>
        </a:spcAft>
        <a:buNone/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  <a:ea typeface="Microsoft YaHei" pitchFamily="2"/>
          <a:cs typeface="Lucida Sans" pitchFamily="2"/>
        </a:defRPr>
      </a:lvl9pPr>
    </p:bodyStyle>
    <p:otherStyle>
      <a:defPPr>
        <a:defRPr lang="ru-K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57AC9A-CCB6-7B13-5E21-DB67BCC762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71480" y="802440"/>
            <a:ext cx="10283040" cy="2541240"/>
          </a:xfrm>
        </p:spPr>
        <p:txBody>
          <a:bodyPr bIns="45000" anchor="t"/>
          <a:lstStyle/>
          <a:p>
            <a:pPr lvl="0" algn="ctr"/>
            <a:r>
              <a:rPr lang="en-US" sz="4800" b="1">
                <a:latin typeface="Arial" pitchFamily="34"/>
              </a:rPr>
              <a:t>ЗАКЛЮЧЕНИЕ ВЕНЕЦИАНСКОЙ КОМИССИИ ПО ЗАКОНОПРОЕКТУ О СМИ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C5733E7-2B57-6245-E816-EBA5F55E5715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2439720" y="4031999"/>
            <a:ext cx="8636760" cy="977400"/>
          </a:xfrm>
        </p:spPr>
        <p:txBody>
          <a:bodyPr wrap="square" lIns="90000" tIns="45000" rIns="90000" bIns="45000" anchor="t">
            <a:noAutofit/>
          </a:bodyPr>
          <a:lstStyle/>
          <a:p>
            <a:pPr lvl="0" algn="ctr">
              <a:lnSpc>
                <a:spcPct val="90000"/>
              </a:lnSpc>
              <a:spcAft>
                <a:spcPts val="0"/>
              </a:spcAft>
            </a:pPr>
            <a:r>
              <a:rPr lang="ru-RU"/>
              <a:t>ПРОФ.  ВЕРОНИКА БИЛЬКОВА (ВЕНЕЦИАНСКАЯ КОМИССИЯ)</a:t>
            </a:r>
          </a:p>
          <a:p>
            <a:pPr lvl="0" algn="ctr">
              <a:lnSpc>
                <a:spcPct val="90000"/>
              </a:lnSpc>
              <a:spcAft>
                <a:spcPts val="0"/>
              </a:spcAft>
            </a:pPr>
            <a:r>
              <a:rPr lang="ru-RU"/>
              <a:t>31 ОКТЯБРЯ 2023 ГОДА, Г. БИШКЕК/ОНЛАЙН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A76A96-9AE5-97C7-415E-C8D4000C7EA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1640" y="3827159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ank you for your attention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47830869-D2C2-7C10-0048-B98E41F52FE9}"/>
              </a:ext>
            </a:extLst>
          </p:cNvPr>
          <p:cNvSpPr/>
          <p:nvPr/>
        </p:nvSpPr>
        <p:spPr>
          <a:xfrm>
            <a:off x="0" y="2019599"/>
            <a:ext cx="12191760" cy="4105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8556D8F6-CAE1-7F8D-2B6C-43F72C2CFD2E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t="1526" b="-1526"/>
          <a:stretch>
            <a:fillRect/>
          </a:stretch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traight Connector 12">
            <a:extLst>
              <a:ext uri="{FF2B5EF4-FFF2-40B4-BE49-F238E27FC236}">
                <a16:creationId xmlns:a16="http://schemas.microsoft.com/office/drawing/2014/main" id="{ACC002EA-F998-BA34-95BB-899A3A4FDCF9}"/>
              </a:ext>
            </a:extLst>
          </p:cNvPr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noFill/>
          <a:ln w="12600">
            <a:solidFill>
              <a:srgbClr val="000001">
                <a:alpha val="20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traight Connector 14">
            <a:extLst>
              <a:ext uri="{FF2B5EF4-FFF2-40B4-BE49-F238E27FC236}">
                <a16:creationId xmlns:a16="http://schemas.microsoft.com/office/drawing/2014/main" id="{12FD18F8-64AA-53FB-5F68-174E06DF2132}"/>
              </a:ext>
            </a:extLst>
          </p:cNvPr>
          <p:cNvSpPr/>
          <p:nvPr/>
        </p:nvSpPr>
        <p:spPr>
          <a:xfrm>
            <a:off x="2417760" y="3528360"/>
            <a:ext cx="8636760" cy="0"/>
          </a:xfrm>
          <a:prstGeom prst="line">
            <a:avLst/>
          </a:prstGeom>
          <a:noFill/>
          <a:ln w="31680">
            <a:solidFill>
              <a:srgbClr val="B71E42"/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430FAFC-54ED-FD1A-0811-A61ED34CD674}"/>
              </a:ext>
            </a:extLst>
          </p:cNvPr>
          <p:cNvSpPr/>
          <p:nvPr/>
        </p:nvSpPr>
        <p:spPr>
          <a:xfrm>
            <a:off x="0" y="0"/>
            <a:ext cx="1219140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71E42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F45AB586-231D-BC10-0883-5983471EDE4E}"/>
              </a:ext>
            </a:extLst>
          </p:cNvPr>
          <p:cNvSpPr/>
          <p:nvPr/>
        </p:nvSpPr>
        <p:spPr>
          <a:xfrm>
            <a:off x="0" y="2019599"/>
            <a:ext cx="12191760" cy="4105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FE9D01C7-967F-D7ED-84E6-5E20319A519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585119" y="967320"/>
            <a:ext cx="4150800" cy="2374200"/>
          </a:xfrm>
        </p:spPr>
        <p:txBody>
          <a:bodyPr lIns="91440" tIns="45720" rIns="91440" bIns="0"/>
          <a:lstStyle/>
          <a:p>
            <a:pPr lvl="0"/>
            <a:r>
              <a:rPr lang="en-US" sz="4800">
                <a:latin typeface="Arial" pitchFamily="34"/>
              </a:rPr>
              <a:t>Спасибо за внимание!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6D9EAD8A-E338-7342-BF9E-678FAB3F60FD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140840" y="805680"/>
            <a:ext cx="4938479" cy="466056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traight Connector 20">
            <a:extLst>
              <a:ext uri="{FF2B5EF4-FFF2-40B4-BE49-F238E27FC236}">
                <a16:creationId xmlns:a16="http://schemas.microsoft.com/office/drawing/2014/main" id="{57142F3F-1B6C-5B62-4517-29D98F386E29}"/>
              </a:ext>
            </a:extLst>
          </p:cNvPr>
          <p:cNvSpPr/>
          <p:nvPr/>
        </p:nvSpPr>
        <p:spPr>
          <a:xfrm>
            <a:off x="6579360" y="3526200"/>
            <a:ext cx="4150080" cy="0"/>
          </a:xfrm>
          <a:prstGeom prst="line">
            <a:avLst/>
          </a:prstGeom>
          <a:noFill/>
          <a:ln w="31680">
            <a:solidFill>
              <a:srgbClr val="B71E42"/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11" name="Picture 22">
            <a:extLst>
              <a:ext uri="{FF2B5EF4-FFF2-40B4-BE49-F238E27FC236}">
                <a16:creationId xmlns:a16="http://schemas.microsoft.com/office/drawing/2014/main" id="{03F6B1C7-DD17-FB1F-80FB-3C50DA23624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t="1526" b="-1526"/>
          <a:stretch>
            <a:fillRect/>
          </a:stretch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traight Connector 24">
            <a:extLst>
              <a:ext uri="{FF2B5EF4-FFF2-40B4-BE49-F238E27FC236}">
                <a16:creationId xmlns:a16="http://schemas.microsoft.com/office/drawing/2014/main" id="{1D6FAE5B-A3C7-A2F6-6C5E-4E104A238862}"/>
              </a:ext>
            </a:extLst>
          </p:cNvPr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noFill/>
          <a:ln w="12600">
            <a:solidFill>
              <a:srgbClr val="000001">
                <a:alpha val="20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RUCTURE of the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F98B9-547B-25C5-2D14-D23B348F851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b="1">
                <a:latin typeface="Arial" pitchFamily="34"/>
              </a:rPr>
              <a:t>СТРУКТУРА презентации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5E793A-6D23-8F9D-1963-0E87840CB4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AutoNum type="arabicPeriod"/>
            </a:pPr>
            <a:r>
              <a:rPr lang="en-US" sz="3200">
                <a:latin typeface="Arial" pitchFamily="34"/>
              </a:rPr>
              <a:t>Венецианская комиссия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AutoNum type="arabicPeriod"/>
            </a:pPr>
            <a:r>
              <a:rPr lang="en-US" sz="3200">
                <a:latin typeface="Arial" pitchFamily="34"/>
              </a:rPr>
              <a:t>Фактическая и правовая база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AutoNum type="arabicPeriod"/>
            </a:pPr>
            <a:r>
              <a:rPr lang="en-US" sz="3200">
                <a:latin typeface="Arial" pitchFamily="34"/>
              </a:rPr>
              <a:t>Основные заключения и рекомендации</a:t>
            </a:r>
          </a:p>
          <a:p>
            <a:pPr lvl="1">
              <a:spcBef>
                <a:spcPts val="499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400">
                <a:latin typeface="Arial" pitchFamily="34"/>
              </a:rPr>
              <a:t>Общие положения законопроекта</a:t>
            </a:r>
          </a:p>
          <a:p>
            <a:pPr lvl="1">
              <a:spcBef>
                <a:spcPts val="499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400">
                <a:latin typeface="Arial" pitchFamily="34"/>
              </a:rPr>
              <a:t>Конкретные положения законопроекта</a:t>
            </a:r>
          </a:p>
          <a:p>
            <a:pPr lvl="0">
              <a:spcBef>
                <a:spcPts val="1001"/>
              </a:spcBef>
              <a:buNone/>
            </a:pPr>
            <a:endParaRPr lang="en-US"/>
          </a:p>
          <a:p>
            <a:pPr lvl="0">
              <a:spcBef>
                <a:spcPts val="1001"/>
              </a:spcBef>
              <a:buNone/>
            </a:pP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E230A9-3715-88AE-A0B4-05A44DF850E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970560" y="21348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Venice com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8AFD23-EA8D-3849-DF7F-C8D89A989C8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b="1">
                <a:latin typeface="Arial" pitchFamily="34"/>
              </a:rPr>
              <a:t>Венецианская комиссия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82AC67-4AB8-A14D-DF46-DA51775FFF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40384" y="2110560"/>
            <a:ext cx="10149480" cy="3450240"/>
          </a:xfrm>
        </p:spPr>
        <p:txBody>
          <a:bodyPr/>
          <a:lstStyle/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Европейская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комиссия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за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демократию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через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право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Совет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Европы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Создана</a:t>
            </a:r>
            <a:r>
              <a:rPr lang="en-US" dirty="0">
                <a:latin typeface="Arial" pitchFamily="34"/>
              </a:rPr>
              <a:t> в 1990 г., 61 </a:t>
            </a:r>
            <a:r>
              <a:rPr lang="en-US" dirty="0" err="1">
                <a:latin typeface="Arial" pitchFamily="34"/>
              </a:rPr>
              <a:t>государств-членов</a:t>
            </a:r>
            <a:r>
              <a:rPr lang="en-US" dirty="0">
                <a:latin typeface="Arial" pitchFamily="34"/>
              </a:rPr>
              <a:t> = </a:t>
            </a:r>
            <a:r>
              <a:rPr lang="en-US" dirty="0" err="1">
                <a:latin typeface="Arial" pitchFamily="34"/>
              </a:rPr>
              <a:t>Кыргызстан</a:t>
            </a:r>
            <a:r>
              <a:rPr lang="en-US" dirty="0">
                <a:latin typeface="Arial" pitchFamily="34"/>
              </a:rPr>
              <a:t> с 2004 г.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Подготовка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заключений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по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запросу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государств-членов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или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международных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организаций</a:t>
            </a:r>
            <a:r>
              <a:rPr lang="en-US" dirty="0">
                <a:latin typeface="Arial" pitchFamily="34"/>
              </a:rPr>
              <a:t> + </a:t>
            </a:r>
            <a:r>
              <a:rPr lang="en-US" dirty="0" err="1">
                <a:latin typeface="Arial" pitchFamily="34"/>
              </a:rPr>
              <a:t>общие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исследования</a:t>
            </a:r>
            <a:endParaRPr lang="en-US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Три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основных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направления</a:t>
            </a:r>
            <a:r>
              <a:rPr lang="en-US" dirty="0">
                <a:latin typeface="Arial" pitchFamily="34"/>
              </a:rPr>
              <a:t>: </a:t>
            </a:r>
            <a:r>
              <a:rPr lang="en-US" dirty="0" err="1">
                <a:latin typeface="Arial" pitchFamily="34"/>
              </a:rPr>
              <a:t>демократические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институты</a:t>
            </a:r>
            <a:r>
              <a:rPr lang="en-US" dirty="0">
                <a:latin typeface="Arial" pitchFamily="34"/>
              </a:rPr>
              <a:t> и ПЧ + </a:t>
            </a:r>
            <a:r>
              <a:rPr lang="en-US" dirty="0" err="1">
                <a:latin typeface="Arial" pitchFamily="34"/>
              </a:rPr>
              <a:t>конституционное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правосудие</a:t>
            </a:r>
            <a:r>
              <a:rPr lang="en-US" dirty="0">
                <a:latin typeface="Arial" pitchFamily="34"/>
              </a:rPr>
              <a:t> и </a:t>
            </a:r>
            <a:r>
              <a:rPr lang="en-US" dirty="0" err="1">
                <a:latin typeface="Arial" pitchFamily="34"/>
              </a:rPr>
              <a:t>обычное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правосудие</a:t>
            </a:r>
            <a:r>
              <a:rPr lang="en-US" dirty="0">
                <a:latin typeface="Arial" pitchFamily="34"/>
              </a:rPr>
              <a:t> + </a:t>
            </a:r>
            <a:r>
              <a:rPr lang="en-US" dirty="0" err="1">
                <a:latin typeface="Arial" pitchFamily="34"/>
              </a:rPr>
              <a:t>выборы</a:t>
            </a:r>
            <a:r>
              <a:rPr lang="en-US" dirty="0">
                <a:latin typeface="Arial" pitchFamily="34"/>
              </a:rPr>
              <a:t>, </a:t>
            </a:r>
            <a:r>
              <a:rPr lang="en-US" dirty="0" err="1">
                <a:latin typeface="Arial" pitchFamily="34"/>
              </a:rPr>
              <a:t>референдумы</a:t>
            </a:r>
            <a:r>
              <a:rPr lang="en-US" dirty="0">
                <a:latin typeface="Arial" pitchFamily="34"/>
              </a:rPr>
              <a:t> и </a:t>
            </a:r>
            <a:r>
              <a:rPr lang="en-US" dirty="0" err="1">
                <a:latin typeface="Arial" pitchFamily="34"/>
              </a:rPr>
              <a:t>политические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партии</a:t>
            </a:r>
            <a:endParaRPr lang="en-US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>
                <a:latin typeface="Arial" pitchFamily="34"/>
              </a:rPr>
              <a:t>29 </a:t>
            </a:r>
            <a:r>
              <a:rPr lang="en-US" dirty="0" err="1">
                <a:latin typeface="Arial" pitchFamily="34"/>
              </a:rPr>
              <a:t>заключений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по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Кыргызстану</a:t>
            </a:r>
            <a:r>
              <a:rPr lang="en-US" dirty="0">
                <a:latin typeface="Arial" pitchFamily="34"/>
              </a:rPr>
              <a:t> (2002-2023 </a:t>
            </a:r>
            <a:r>
              <a:rPr lang="en-US" dirty="0" err="1">
                <a:latin typeface="Arial" pitchFamily="34"/>
              </a:rPr>
              <a:t>гг</a:t>
            </a:r>
            <a:r>
              <a:rPr lang="en-US" dirty="0">
                <a:latin typeface="Arial" pitchFamily="34"/>
              </a:rPr>
              <a:t>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E2D953-D2D1-BEDE-7767-92448408CB33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CTUAL AND LEGAL FRA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15C439-E78C-E852-6EBE-05DF1F50026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25000" y="318960"/>
            <a:ext cx="9603000" cy="1049040"/>
          </a:xfrm>
        </p:spPr>
        <p:txBody>
          <a:bodyPr/>
          <a:lstStyle/>
          <a:p>
            <a:pPr lvl="0"/>
            <a:r>
              <a:rPr lang="en-US" b="1">
                <a:latin typeface="Arial" pitchFamily="34"/>
              </a:rPr>
              <a:t>ФАКТИЧЕСКАЯ И ПРАВОВАЯ БАЗА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CE1000-E42A-FD1B-B41D-32A900853B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6000" y="1157760"/>
            <a:ext cx="1193508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sz="2600" b="1" dirty="0" err="1"/>
              <a:t>Критические</a:t>
            </a:r>
            <a:r>
              <a:rPr lang="en-US" sz="2600" b="1" dirty="0"/>
              <a:t> </a:t>
            </a:r>
            <a:r>
              <a:rPr lang="en-US" sz="2600" b="1" dirty="0" err="1"/>
              <a:t>даты</a:t>
            </a:r>
            <a:endParaRPr lang="en-US" sz="2600" b="1" dirty="0"/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/>
              <a:t>19 </a:t>
            </a:r>
            <a:r>
              <a:rPr lang="en-US" dirty="0" err="1"/>
              <a:t>мая</a:t>
            </a:r>
            <a:r>
              <a:rPr lang="en-US" dirty="0"/>
              <a:t> 2023 г. </a:t>
            </a:r>
            <a:r>
              <a:rPr lang="en-US" dirty="0" err="1"/>
              <a:t>Запрос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заключение</a:t>
            </a:r>
            <a:r>
              <a:rPr lang="en-US" dirty="0"/>
              <a:t> (г-н </a:t>
            </a:r>
            <a:r>
              <a:rPr lang="en-US" dirty="0" err="1"/>
              <a:t>Аяз</a:t>
            </a:r>
            <a:r>
              <a:rPr lang="en-US" dirty="0"/>
              <a:t> </a:t>
            </a:r>
            <a:r>
              <a:rPr lang="en-US" dirty="0" err="1"/>
              <a:t>Баетов</a:t>
            </a:r>
            <a:r>
              <a:rPr lang="en-US" dirty="0"/>
              <a:t>, </a:t>
            </a:r>
            <a:r>
              <a:rPr lang="en-US" dirty="0" err="1"/>
              <a:t>Минюст</a:t>
            </a:r>
            <a:r>
              <a:rPr lang="en-US" dirty="0"/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/>
              <a:t>6-7 </a:t>
            </a:r>
            <a:r>
              <a:rPr lang="en-US" dirty="0" err="1"/>
              <a:t>октября</a:t>
            </a:r>
            <a:r>
              <a:rPr lang="en-US" dirty="0"/>
              <a:t> 2023 г. </a:t>
            </a:r>
            <a:r>
              <a:rPr lang="en-US" dirty="0" err="1"/>
              <a:t>Заключение</a:t>
            </a:r>
            <a:r>
              <a:rPr lang="en-US" dirty="0"/>
              <a:t>, </a:t>
            </a:r>
            <a:r>
              <a:rPr lang="en-US" dirty="0" err="1"/>
              <a:t>принятое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пленарном</a:t>
            </a:r>
            <a:r>
              <a:rPr lang="en-US" dirty="0"/>
              <a:t> </a:t>
            </a:r>
            <a:r>
              <a:rPr lang="en-US" dirty="0" err="1"/>
              <a:t>заседании</a:t>
            </a:r>
            <a:r>
              <a:rPr lang="en-US" dirty="0"/>
              <a:t> </a:t>
            </a:r>
            <a:r>
              <a:rPr lang="en-US" dirty="0" err="1"/>
              <a:t>Венецианской</a:t>
            </a:r>
            <a:r>
              <a:rPr lang="en-US" dirty="0"/>
              <a:t> </a:t>
            </a:r>
            <a:r>
              <a:rPr lang="en-US" dirty="0" err="1"/>
              <a:t>комиссии</a:t>
            </a:r>
            <a:r>
              <a:rPr lang="en-US" dirty="0"/>
              <a:t> (</a:t>
            </a:r>
            <a:r>
              <a:rPr lang="en-US" dirty="0" err="1"/>
              <a:t>докладчики</a:t>
            </a:r>
            <a:r>
              <a:rPr lang="en-US" dirty="0"/>
              <a:t>: </a:t>
            </a:r>
            <a:r>
              <a:rPr lang="en-US" dirty="0" err="1"/>
              <a:t>Билькова</a:t>
            </a:r>
            <a:r>
              <a:rPr lang="en-US" dirty="0"/>
              <a:t>, </a:t>
            </a:r>
            <a:r>
              <a:rPr lang="en-US" dirty="0" err="1"/>
              <a:t>Кьерульф</a:t>
            </a:r>
            <a:r>
              <a:rPr lang="en-US" dirty="0"/>
              <a:t> </a:t>
            </a:r>
            <a:r>
              <a:rPr lang="en-US" dirty="0" err="1"/>
              <a:t>Торгейрсдоттир</a:t>
            </a:r>
            <a:r>
              <a:rPr lang="en-US" dirty="0"/>
              <a:t>, </a:t>
            </a:r>
            <a:r>
              <a:rPr lang="en-US" dirty="0" err="1"/>
              <a:t>Пинелли</a:t>
            </a:r>
            <a:r>
              <a:rPr lang="en-US" dirty="0"/>
              <a:t>, </a:t>
            </a:r>
            <a:r>
              <a:rPr lang="en-US" dirty="0" err="1"/>
              <a:t>Вермюлен</a:t>
            </a:r>
            <a:r>
              <a:rPr lang="en-US" dirty="0"/>
              <a:t>, </a:t>
            </a:r>
            <a:r>
              <a:rPr lang="en-US" dirty="0" err="1"/>
              <a:t>секретариат</a:t>
            </a:r>
            <a:r>
              <a:rPr lang="en-US" dirty="0"/>
              <a:t>: </a:t>
            </a:r>
            <a:r>
              <a:rPr lang="en-US" dirty="0" err="1"/>
              <a:t>Демирцхян</a:t>
            </a:r>
            <a:r>
              <a:rPr lang="en-US" dirty="0"/>
              <a:t>)</a:t>
            </a:r>
          </a:p>
          <a:p>
            <a:pPr lvl="0">
              <a:spcBef>
                <a:spcPts val="1001"/>
              </a:spcBef>
              <a:buNone/>
            </a:pPr>
            <a:r>
              <a:rPr lang="en-US" sz="2600" b="1" dirty="0" err="1"/>
              <a:t>Основные</a:t>
            </a:r>
            <a:r>
              <a:rPr lang="en-US" sz="2600" b="1" dirty="0"/>
              <a:t> </a:t>
            </a:r>
            <a:r>
              <a:rPr lang="en-US" sz="2600" b="1" dirty="0" err="1"/>
              <a:t>положения</a:t>
            </a:r>
            <a:r>
              <a:rPr lang="en-US" sz="2600" b="1" dirty="0"/>
              <a:t> </a:t>
            </a:r>
            <a:r>
              <a:rPr lang="en-US" sz="2600" b="1" dirty="0" err="1"/>
              <a:t>заключения</a:t>
            </a:r>
            <a:endParaRPr lang="en-US" sz="2600" b="1" dirty="0"/>
          </a:p>
          <a:p>
            <a:pPr lvl="0">
              <a:spcBef>
                <a:spcPts val="1001"/>
              </a:spcBef>
              <a:buClr>
                <a:srgbClr val="000000"/>
              </a:buClr>
              <a:buSzPct val="100000"/>
              <a:buFont typeface="Arial" pitchFamily="32"/>
              <a:buChar char="•"/>
            </a:pPr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закона</a:t>
            </a:r>
            <a:r>
              <a:rPr lang="en-US" dirty="0"/>
              <a:t> "О </a:t>
            </a:r>
            <a:r>
              <a:rPr lang="en-US" dirty="0" err="1"/>
              <a:t>средствах</a:t>
            </a:r>
            <a:r>
              <a:rPr lang="en-US" dirty="0"/>
              <a:t> </a:t>
            </a:r>
            <a:r>
              <a:rPr lang="en-US" dirty="0" err="1"/>
              <a:t>массовой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", </a:t>
            </a:r>
            <a:r>
              <a:rPr lang="en-US" dirty="0" err="1"/>
              <a:t>представленный</a:t>
            </a:r>
            <a:r>
              <a:rPr lang="en-US" dirty="0"/>
              <a:t> в </a:t>
            </a:r>
            <a:r>
              <a:rPr lang="en-US" dirty="0" err="1"/>
              <a:t>Жогорку</a:t>
            </a:r>
            <a:r>
              <a:rPr lang="en-US" dirty="0"/>
              <a:t> </a:t>
            </a:r>
            <a:r>
              <a:rPr lang="en-US" dirty="0" err="1"/>
              <a:t>Кенеш</a:t>
            </a:r>
            <a:r>
              <a:rPr lang="en-US" dirty="0"/>
              <a:t> 14 </a:t>
            </a:r>
            <a:r>
              <a:rPr lang="en-US" dirty="0" err="1"/>
              <a:t>мая</a:t>
            </a:r>
            <a:r>
              <a:rPr lang="en-US" dirty="0"/>
              <a:t> 2023 </a:t>
            </a:r>
            <a:r>
              <a:rPr lang="en-US" dirty="0" err="1"/>
              <a:t>года</a:t>
            </a:r>
            <a:r>
              <a:rPr lang="en-US" dirty="0"/>
              <a:t> (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редакций</a:t>
            </a:r>
            <a:r>
              <a:rPr lang="en-US" dirty="0"/>
              <a:t>)</a:t>
            </a:r>
          </a:p>
          <a:p>
            <a:pPr lvl="0">
              <a:spcBef>
                <a:spcPts val="1001"/>
              </a:spcBef>
              <a:buClr>
                <a:srgbClr val="000000"/>
              </a:buClr>
              <a:buSzPct val="100000"/>
              <a:buFont typeface="Arial" pitchFamily="32"/>
              <a:buChar char="•"/>
            </a:pP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сопутствующие</a:t>
            </a:r>
            <a:r>
              <a:rPr lang="en-US" dirty="0"/>
              <a:t> </a:t>
            </a:r>
            <a:r>
              <a:rPr lang="en-US" dirty="0" err="1"/>
              <a:t>изменения</a:t>
            </a:r>
            <a:r>
              <a:rPr lang="en-US" dirty="0"/>
              <a:t> </a:t>
            </a:r>
            <a:r>
              <a:rPr lang="en-US" dirty="0" err="1"/>
              <a:t>законодательства</a:t>
            </a:r>
            <a:r>
              <a:rPr lang="en-US" dirty="0"/>
              <a:t> (</a:t>
            </a:r>
            <a:r>
              <a:rPr lang="en-US" dirty="0" err="1"/>
              <a:t>Конституция</a:t>
            </a:r>
            <a:r>
              <a:rPr lang="en-US" dirty="0"/>
              <a:t> 2021 г., </a:t>
            </a:r>
            <a:r>
              <a:rPr lang="en-US" dirty="0" err="1"/>
              <a:t>Закон</a:t>
            </a:r>
            <a:r>
              <a:rPr lang="en-US" dirty="0"/>
              <a:t> "О </a:t>
            </a:r>
            <a:r>
              <a:rPr lang="en-US" dirty="0" err="1"/>
              <a:t>защите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недостоверной</a:t>
            </a:r>
            <a:r>
              <a:rPr lang="en-US" dirty="0"/>
              <a:t> (</a:t>
            </a:r>
            <a:r>
              <a:rPr lang="en-US" dirty="0" err="1"/>
              <a:t>ложной</a:t>
            </a:r>
            <a:r>
              <a:rPr lang="en-US" dirty="0"/>
              <a:t>) </a:t>
            </a:r>
            <a:r>
              <a:rPr lang="en-US" dirty="0" err="1"/>
              <a:t>информации</a:t>
            </a:r>
            <a:r>
              <a:rPr lang="en-US" dirty="0"/>
              <a:t>" 2021 г.) в </a:t>
            </a:r>
            <a:r>
              <a:rPr lang="en-US" dirty="0" err="1"/>
              <a:t>заключении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оцениваются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39FE91-58BF-5C7D-86E4-70AC292CD05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CTUAL AND LEGAL FRA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A8CD89-ABB6-2053-6DC5-AB6F685AA72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b="1">
                <a:latin typeface="Arial" pitchFamily="34"/>
              </a:rPr>
              <a:t>ФАКТИЧЕСКАЯ И ПРАВОВАЯ БАЗА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2C94A6-CCBA-6ADA-8A29-4943ECC44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33480" y="2015640"/>
            <a:ext cx="1012104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sz="2200" b="1">
                <a:latin typeface="Arial" pitchFamily="34"/>
              </a:rPr>
              <a:t>Правовая база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AutoNum type="alphaLcParenR"/>
            </a:pPr>
            <a:r>
              <a:rPr lang="en-US" sz="2200">
                <a:latin typeface="Arial" pitchFamily="34"/>
              </a:rPr>
              <a:t>Национальное законодательство = Конституция (ст. 10, ст. 32 и др.)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AutoNum type="alphaLcParenR"/>
            </a:pPr>
            <a:r>
              <a:rPr lang="en-US" sz="2200">
                <a:latin typeface="Arial" pitchFamily="34"/>
              </a:rPr>
              <a:t>Международное законодательство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Рамочная основа ООН = МПГПП (статья 19)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Рамочная программа ВК = заключения по законодательству о СМИ других стран (например, Азербайджана, Грузии, Венгрии или Турции) + сборник заключений и отчетов ВК по вопросам свободы слова и СМИ за 2020 год</a:t>
            </a:r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FA2D37-A218-1992-AB6A-CB3F6E925A4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CTUAL AND LEGAL FRA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95BCAF-A5B3-968D-D6D6-3C90D5609E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b="1">
                <a:latin typeface="Arial" pitchFamily="34"/>
              </a:rPr>
              <a:t>ФАКТИЧЕСКАЯ И ПРАВОВАЯ БАЗА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38ED00-850F-302E-37C6-C2B3B3CB65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33480" y="2015640"/>
            <a:ext cx="1012104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sz="2300" b="1">
                <a:latin typeface="Arial" pitchFamily="34"/>
              </a:rPr>
              <a:t>Принципы правового регулирования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300">
                <a:latin typeface="Arial" pitchFamily="34"/>
              </a:rPr>
              <a:t>Право на свободу выражения мнений - одно из самых фундаментальных прав человека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300">
                <a:latin typeface="Arial" pitchFamily="34"/>
              </a:rPr>
              <a:t>Особая роль СМИ в демократическом обществе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300">
                <a:latin typeface="Arial" pitchFamily="34"/>
              </a:rPr>
              <a:t>Неабсолютное право = ограничения в условиях законности, легитимности и необходимости, ограниченная степень свободы усмотрения национальных властей</a:t>
            </a:r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BAB16E-32A3-AC6B-D590-2CB06B82A29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IN CONCLUSIONS AND RECOMME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39211-907D-55C3-4D21-7286C1E01EC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94500" y="760415"/>
            <a:ext cx="9603000" cy="1049040"/>
          </a:xfrm>
        </p:spPr>
        <p:txBody>
          <a:bodyPr/>
          <a:lstStyle/>
          <a:p>
            <a:pPr lvl="0"/>
            <a:r>
              <a:rPr lang="en-US" sz="3600" b="1" dirty="0">
                <a:latin typeface="Arial" pitchFamily="34"/>
              </a:rPr>
              <a:t>ОСНОВНЫЕ ЗАКЛЮЧЕНИЯ И РЕКОМЕНДАЦИИ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3A8C15-B601-416A-8459-D0AC39D4D1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0200" y="2088218"/>
            <a:ext cx="1137600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sz="1800" b="1" dirty="0" err="1">
                <a:latin typeface="Arial" pitchFamily="34"/>
              </a:rPr>
              <a:t>Общие</a:t>
            </a:r>
            <a:r>
              <a:rPr lang="en-US" sz="1800" b="1" dirty="0">
                <a:latin typeface="Arial" pitchFamily="34"/>
              </a:rPr>
              <a:t> </a:t>
            </a:r>
            <a:r>
              <a:rPr lang="en-US" sz="1800" b="1" dirty="0" err="1">
                <a:latin typeface="Arial" pitchFamily="34"/>
              </a:rPr>
              <a:t>положения</a:t>
            </a:r>
            <a:r>
              <a:rPr lang="en-US" sz="1800" b="1" dirty="0">
                <a:latin typeface="Arial" pitchFamily="34"/>
              </a:rPr>
              <a:t> </a:t>
            </a:r>
            <a:r>
              <a:rPr lang="en-US" sz="1800" b="1" dirty="0" err="1">
                <a:latin typeface="Arial" pitchFamily="34"/>
              </a:rPr>
              <a:t>законопроекта</a:t>
            </a:r>
            <a:endParaRPr lang="en-US" sz="1800" b="1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1800" dirty="0" err="1">
                <a:latin typeface="Arial" pitchFamily="34"/>
              </a:rPr>
              <a:t>Признание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права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на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свободу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выражения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мнений</a:t>
            </a:r>
            <a:r>
              <a:rPr lang="en-US" sz="1800" dirty="0">
                <a:latin typeface="Arial" pitchFamily="34"/>
              </a:rPr>
              <a:t> и </a:t>
            </a:r>
            <a:r>
              <a:rPr lang="en-US" sz="1800" dirty="0" err="1">
                <a:latin typeface="Arial" pitchFamily="34"/>
              </a:rPr>
              <a:t>прав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средств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массовой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информации</a:t>
            </a:r>
            <a:endParaRPr lang="en-US" sz="1800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1800" dirty="0" err="1">
                <a:latin typeface="Arial" pitchFamily="34"/>
              </a:rPr>
              <a:t>Ограничения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на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содержание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информации</a:t>
            </a:r>
            <a:r>
              <a:rPr lang="en-US" sz="1800" dirty="0">
                <a:latin typeface="Arial" pitchFamily="34"/>
              </a:rPr>
              <a:t> + </a:t>
            </a:r>
            <a:r>
              <a:rPr lang="en-US" sz="1800" dirty="0" err="1">
                <a:latin typeface="Arial" pitchFamily="34"/>
              </a:rPr>
              <a:t>функционирование</a:t>
            </a:r>
            <a:r>
              <a:rPr lang="en-US" sz="1800" dirty="0">
                <a:latin typeface="Arial" pitchFamily="34"/>
              </a:rPr>
              <a:t> СМИ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1800" dirty="0" err="1">
                <a:latin typeface="Arial" pitchFamily="34"/>
              </a:rPr>
              <a:t>Очень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подробное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регулирование</a:t>
            </a:r>
            <a:r>
              <a:rPr lang="en-US" sz="1800" dirty="0">
                <a:latin typeface="Arial" pitchFamily="34"/>
              </a:rPr>
              <a:t> + </a:t>
            </a:r>
            <a:r>
              <a:rPr lang="en-US" sz="1800" dirty="0" err="1">
                <a:latin typeface="Arial" pitchFamily="34"/>
              </a:rPr>
              <a:t>обобщенные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формулировки</a:t>
            </a:r>
            <a:r>
              <a:rPr lang="en-US" sz="1800" dirty="0">
                <a:latin typeface="Arial" pitchFamily="34"/>
              </a:rPr>
              <a:t> + </a:t>
            </a:r>
            <a:r>
              <a:rPr lang="en-US" sz="1800" dirty="0" err="1">
                <a:latin typeface="Arial" pitchFamily="34"/>
              </a:rPr>
              <a:t>неопределенные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ссылки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на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другие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правовые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акты</a:t>
            </a:r>
            <a:r>
              <a:rPr lang="en-US" sz="1800" dirty="0">
                <a:latin typeface="Arial" pitchFamily="34"/>
              </a:rPr>
              <a:t> + </a:t>
            </a:r>
            <a:r>
              <a:rPr lang="en-US" sz="1800" dirty="0" err="1">
                <a:latin typeface="Arial" pitchFamily="34"/>
              </a:rPr>
              <a:t>правонарушения</a:t>
            </a:r>
            <a:r>
              <a:rPr lang="en-US" sz="1800" dirty="0">
                <a:latin typeface="Arial" pitchFamily="34"/>
              </a:rPr>
              <a:t> </a:t>
            </a:r>
            <a:r>
              <a:rPr lang="en-US" sz="1800" dirty="0" err="1">
                <a:latin typeface="Arial" pitchFamily="34"/>
              </a:rPr>
              <a:t>для</a:t>
            </a:r>
            <a:r>
              <a:rPr lang="en-US" sz="1800" dirty="0">
                <a:latin typeface="Arial" pitchFamily="34"/>
              </a:rPr>
              <a:t> СМИ/</a:t>
            </a:r>
            <a:r>
              <a:rPr lang="en-US" sz="1800" dirty="0" err="1">
                <a:latin typeface="Arial" pitchFamily="34"/>
              </a:rPr>
              <a:t>журналистов</a:t>
            </a:r>
            <a:endParaRPr lang="en-US" sz="1800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1800" dirty="0" err="1">
                <a:latin typeface="Arial" pitchFamily="34"/>
              </a:rPr>
              <a:t>Риски</a:t>
            </a:r>
            <a:r>
              <a:rPr lang="en-US" sz="1800" dirty="0">
                <a:latin typeface="Arial" pitchFamily="34"/>
              </a:rPr>
              <a:t>:</a:t>
            </a:r>
          </a:p>
          <a:p>
            <a:pPr lvl="1">
              <a:spcBef>
                <a:spcPts val="499"/>
              </a:spcBef>
              <a:buClr>
                <a:srgbClr val="B71E42"/>
              </a:buClr>
              <a:buSzPct val="100000"/>
              <a:buAutoNum type="alphaLcParenR"/>
            </a:pPr>
            <a:r>
              <a:rPr lang="en-US" sz="1600" dirty="0" err="1">
                <a:latin typeface="Arial" pitchFamily="34"/>
              </a:rPr>
              <a:t>правовые</a:t>
            </a:r>
            <a:r>
              <a:rPr lang="en-US" sz="1600" dirty="0">
                <a:latin typeface="Arial" pitchFamily="34"/>
              </a:rPr>
              <a:t> = </a:t>
            </a:r>
            <a:r>
              <a:rPr lang="en-US" sz="1600" dirty="0" err="1">
                <a:latin typeface="Arial" pitchFamily="34"/>
              </a:rPr>
              <a:t>нарушения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свободы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слова</a:t>
            </a:r>
            <a:r>
              <a:rPr lang="en-US" sz="1600" dirty="0">
                <a:latin typeface="Arial" pitchFamily="34"/>
              </a:rPr>
              <a:t> и </a:t>
            </a:r>
            <a:r>
              <a:rPr lang="en-US" sz="1600" dirty="0" err="1">
                <a:latin typeface="Arial" pitchFamily="34"/>
              </a:rPr>
              <a:t>прав</a:t>
            </a:r>
            <a:r>
              <a:rPr lang="en-US" sz="1600" dirty="0">
                <a:latin typeface="Arial" pitchFamily="34"/>
              </a:rPr>
              <a:t> СМИ</a:t>
            </a:r>
          </a:p>
          <a:p>
            <a:pPr lvl="1">
              <a:spcBef>
                <a:spcPts val="499"/>
              </a:spcBef>
              <a:buClr>
                <a:srgbClr val="B71E42"/>
              </a:buClr>
              <a:buSzPct val="100000"/>
              <a:buAutoNum type="alphaLcParenR"/>
            </a:pPr>
            <a:r>
              <a:rPr lang="en-US" sz="1600" dirty="0" err="1">
                <a:latin typeface="Arial" pitchFamily="34"/>
              </a:rPr>
              <a:t>Фактические</a:t>
            </a:r>
            <a:r>
              <a:rPr lang="en-US" sz="1600" dirty="0">
                <a:latin typeface="Arial" pitchFamily="34"/>
              </a:rPr>
              <a:t> = </a:t>
            </a:r>
            <a:r>
              <a:rPr lang="en-US" sz="1600" dirty="0" err="1">
                <a:latin typeface="Arial" pitchFamily="34"/>
              </a:rPr>
              <a:t>тормозящее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воздействие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на</a:t>
            </a:r>
            <a:r>
              <a:rPr lang="en-US" sz="1600" dirty="0">
                <a:latin typeface="Arial" pitchFamily="34"/>
              </a:rPr>
              <a:t> СМИ, </a:t>
            </a:r>
            <a:r>
              <a:rPr lang="en-US" sz="1600" dirty="0" err="1">
                <a:latin typeface="Arial" pitchFamily="34"/>
              </a:rPr>
              <a:t>самоцензура</a:t>
            </a:r>
            <a:r>
              <a:rPr lang="en-US" sz="1600" dirty="0">
                <a:latin typeface="Arial" pitchFamily="34"/>
              </a:rPr>
              <a:t>/</a:t>
            </a:r>
            <a:r>
              <a:rPr lang="en-US" sz="1600" dirty="0" err="1">
                <a:latin typeface="Arial" pitchFamily="34"/>
              </a:rPr>
              <a:t>фактическая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цензура</a:t>
            </a:r>
            <a:r>
              <a:rPr lang="en-US" sz="1600" dirty="0">
                <a:latin typeface="Arial" pitchFamily="34"/>
              </a:rPr>
              <a:t>, </a:t>
            </a:r>
            <a:r>
              <a:rPr lang="en-US" sz="1600" dirty="0" err="1">
                <a:latin typeface="Arial" pitchFamily="34"/>
              </a:rPr>
              <a:t>ограничение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общественных</a:t>
            </a:r>
            <a:r>
              <a:rPr lang="en-US" sz="1600" dirty="0">
                <a:latin typeface="Arial" pitchFamily="34"/>
              </a:rPr>
              <a:t> </a:t>
            </a:r>
            <a:r>
              <a:rPr lang="en-US" sz="1600" dirty="0" err="1">
                <a:latin typeface="Arial" pitchFamily="34"/>
              </a:rPr>
              <a:t>обсуждений</a:t>
            </a:r>
            <a:endParaRPr lang="en-US" sz="1600" dirty="0">
              <a:latin typeface="Arial" pitchFamily="34"/>
            </a:endParaRPr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61D03C-F35A-2AF7-9300-D36F15D6761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IN CONCLUSIONS AND RECOMME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A9008C-EE81-3A29-E562-1A04275FBB9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94500" y="398520"/>
            <a:ext cx="9603000" cy="1049040"/>
          </a:xfrm>
        </p:spPr>
        <p:txBody>
          <a:bodyPr/>
          <a:lstStyle/>
          <a:p>
            <a:pPr lvl="0"/>
            <a:r>
              <a:rPr lang="en-US" sz="3600" b="1" dirty="0">
                <a:latin typeface="Arial" pitchFamily="34"/>
              </a:rPr>
              <a:t>ОСНОВНЫЕ ЗАКЛЮЧЕНИЯ И РЕКОМЕНДАЦИИ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C072F8-1D18-4B33-6A91-614649B928A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9709" y="2049382"/>
            <a:ext cx="1152000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b="1" dirty="0" err="1">
                <a:latin typeface="Arial" pitchFamily="34"/>
              </a:rPr>
              <a:t>Конкретные</a:t>
            </a:r>
            <a:r>
              <a:rPr lang="en-US" b="1" dirty="0">
                <a:latin typeface="Arial" pitchFamily="34"/>
              </a:rPr>
              <a:t> </a:t>
            </a:r>
            <a:r>
              <a:rPr lang="en-US" b="1" dirty="0" err="1">
                <a:latin typeface="Arial" pitchFamily="34"/>
              </a:rPr>
              <a:t>положения</a:t>
            </a:r>
            <a:r>
              <a:rPr lang="en-US" b="1" dirty="0">
                <a:latin typeface="Arial" pitchFamily="34"/>
              </a:rPr>
              <a:t> </a:t>
            </a:r>
            <a:r>
              <a:rPr lang="en-US" b="1" dirty="0" err="1">
                <a:latin typeface="Arial" pitchFamily="34"/>
              </a:rPr>
              <a:t>законопроекта</a:t>
            </a:r>
            <a:endParaRPr lang="en-US" b="1" dirty="0">
              <a:latin typeface="Arial" pitchFamily="34"/>
            </a:endParaRP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Статья</a:t>
            </a:r>
            <a:r>
              <a:rPr lang="en-US" dirty="0">
                <a:latin typeface="Arial" pitchFamily="34"/>
              </a:rPr>
              <a:t> 3 = </a:t>
            </a:r>
            <a:r>
              <a:rPr lang="en-US" dirty="0" err="1">
                <a:latin typeface="Arial" pitchFamily="34"/>
              </a:rPr>
              <a:t>определение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средств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массовой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информации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более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узкое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Статья</a:t>
            </a:r>
            <a:r>
              <a:rPr lang="en-US" dirty="0">
                <a:latin typeface="Arial" pitchFamily="34"/>
              </a:rPr>
              <a:t> 5 = </a:t>
            </a:r>
            <a:r>
              <a:rPr lang="en-US" dirty="0" err="1">
                <a:latin typeface="Arial" pitchFamily="34"/>
              </a:rPr>
              <a:t>запрещенное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использование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средств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массовой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информации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уточнение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Статья</a:t>
            </a:r>
            <a:r>
              <a:rPr lang="en-US" dirty="0">
                <a:latin typeface="Arial" pitchFamily="34"/>
              </a:rPr>
              <a:t> 10 = </a:t>
            </a:r>
            <a:r>
              <a:rPr lang="en-US" dirty="0" err="1">
                <a:latin typeface="Arial" pitchFamily="34"/>
              </a:rPr>
              <a:t>ограничения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на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владение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средствами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массовой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информации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исключение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Статья</a:t>
            </a:r>
            <a:r>
              <a:rPr lang="en-US" dirty="0">
                <a:latin typeface="Arial" pitchFamily="34"/>
              </a:rPr>
              <a:t> 17 = </a:t>
            </a:r>
            <a:r>
              <a:rPr lang="en-US" dirty="0" err="1">
                <a:latin typeface="Arial" pitchFamily="34"/>
              </a:rPr>
              <a:t>требования</a:t>
            </a:r>
            <a:r>
              <a:rPr lang="en-US" dirty="0">
                <a:latin typeface="Arial" pitchFamily="34"/>
              </a:rPr>
              <a:t> к </a:t>
            </a:r>
            <a:r>
              <a:rPr lang="en-US" dirty="0" err="1">
                <a:latin typeface="Arial" pitchFamily="34"/>
              </a:rPr>
              <a:t>регистрации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пересмотр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dirty="0" err="1">
                <a:latin typeface="Arial" pitchFamily="34"/>
              </a:rPr>
              <a:t>Статья</a:t>
            </a:r>
            <a:r>
              <a:rPr lang="en-US" dirty="0">
                <a:latin typeface="Arial" pitchFamily="34"/>
              </a:rPr>
              <a:t> 29 = </a:t>
            </a:r>
            <a:r>
              <a:rPr lang="en-US" dirty="0" err="1">
                <a:latin typeface="Arial" pitchFamily="34"/>
              </a:rPr>
              <a:t>прекращение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деятельности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средства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массовой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информации</a:t>
            </a:r>
            <a:r>
              <a:rPr lang="en-US" dirty="0">
                <a:latin typeface="Arial" pitchFamily="34"/>
              </a:rPr>
              <a:t> (</a:t>
            </a:r>
            <a:r>
              <a:rPr lang="en-US" dirty="0" err="1">
                <a:latin typeface="Arial" pitchFamily="34"/>
              </a:rPr>
              <a:t>подчеркивается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исключительный</a:t>
            </a:r>
            <a:r>
              <a:rPr lang="en-US" dirty="0">
                <a:latin typeface="Arial" pitchFamily="34"/>
              </a:rPr>
              <a:t> </a:t>
            </a:r>
            <a:r>
              <a:rPr lang="en-US" dirty="0" err="1">
                <a:latin typeface="Arial" pitchFamily="34"/>
              </a:rPr>
              <a:t>характер</a:t>
            </a:r>
            <a:r>
              <a:rPr lang="en-US" dirty="0">
                <a:latin typeface="Arial" pitchFamily="34"/>
              </a:rPr>
              <a:t>)</a:t>
            </a:r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dirty="0"/>
          </a:p>
          <a:p>
            <a:pPr lvl="0">
              <a:spcBef>
                <a:spcPts val="1001"/>
              </a:spcBef>
              <a:buNone/>
            </a:pP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E0A472-64C6-9461-A5D1-796BD01B670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IN CONCLUSIONS AND RECOMME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D86688-FE79-C340-C399-94C4BBC4200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36080" y="452220"/>
            <a:ext cx="10262520" cy="1493640"/>
          </a:xfrm>
        </p:spPr>
        <p:txBody>
          <a:bodyPr/>
          <a:lstStyle/>
          <a:p>
            <a:pPr lvl="0"/>
            <a:r>
              <a:rPr lang="en-US" sz="3600" b="1" dirty="0">
                <a:latin typeface="Arial" pitchFamily="34"/>
              </a:rPr>
              <a:t>ОСНОВНЫЕ ЗАКЛЮЧЕНИЯ И РЕКОМЕНДАЦИИ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D194A3-0F4F-49F9-B8DC-CDAD483AEB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33480" y="2015640"/>
            <a:ext cx="10467720" cy="3450240"/>
          </a:xfrm>
        </p:spPr>
        <p:txBody>
          <a:bodyPr/>
          <a:lstStyle/>
          <a:p>
            <a:pPr lvl="0">
              <a:spcBef>
                <a:spcPts val="1001"/>
              </a:spcBef>
              <a:buNone/>
            </a:pPr>
            <a:r>
              <a:rPr lang="en-US" sz="2200" b="1">
                <a:latin typeface="Arial" pitchFamily="34"/>
              </a:rPr>
              <a:t>Конкретные положения законопроекта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Статья 32 = аккредитация журналистов (единые критерии)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Статья 37/39 = обязательное освещение/право на информацию (сохранение контроля СМИ над редакционной политикой, ограничение обязательств частных субъектов по освещению)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Статьи 44/47 = право на опровержение/ответ (отказ от возложения на СМИ непропорционально большого бремени предоставления доказательств)</a:t>
            </a:r>
          </a:p>
          <a:p>
            <a:pPr lvl="0">
              <a:spcBef>
                <a:spcPts val="1001"/>
              </a:spcBef>
              <a:buClr>
                <a:srgbClr val="B71E42"/>
              </a:buClr>
              <a:buSzPct val="100000"/>
              <a:buFont typeface="Arial" pitchFamily="32"/>
              <a:buChar char="•"/>
            </a:pPr>
            <a:r>
              <a:rPr lang="en-US" sz="2200">
                <a:latin typeface="Arial" pitchFamily="34"/>
              </a:rPr>
              <a:t>Статьи 51-55 = ответственность СМИ (уточнение формы и содержания)</a:t>
            </a:r>
          </a:p>
          <a:p>
            <a:pPr lvl="0">
              <a:spcBef>
                <a:spcPts val="1001"/>
              </a:spcBef>
              <a:buNone/>
            </a:pPr>
            <a:endParaRPr lang="en-US" sz="3200"/>
          </a:p>
          <a:p>
            <a:pPr lvl="0">
              <a:spcBef>
                <a:spcPts val="1001"/>
              </a:spcBef>
              <a:buNone/>
            </a:pPr>
            <a:endParaRPr lang="en-US"/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 sz="2400"/>
          </a:p>
          <a:p>
            <a:pPr lvl="0">
              <a:spcBef>
                <a:spcPts val="1001"/>
              </a:spcBef>
              <a:buNone/>
            </a:pP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1672EA-4004-D164-1F28-3CDB5FEF48C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356840" y="196920"/>
            <a:ext cx="1539360" cy="1452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бычный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Обычный 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538</Words>
  <Application>Microsoft Office PowerPoint</Application>
  <PresentationFormat>Широкоэкранный</PresentationFormat>
  <Paragraphs>79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Gill Sans MT</vt:lpstr>
      <vt:lpstr>StarSymbol</vt:lpstr>
      <vt:lpstr>Times New Roman</vt:lpstr>
      <vt:lpstr>Обычный</vt:lpstr>
      <vt:lpstr>Обычный 1</vt:lpstr>
      <vt:lpstr>Обычный 2</vt:lpstr>
      <vt:lpstr>ЗАКЛЮЧЕНИЕ ВЕНЕЦИАНСКОЙ КОМИССИИ ПО ЗАКОНОПРОЕКТУ О СМИ</vt:lpstr>
      <vt:lpstr>СТРУКТУРА презентации</vt:lpstr>
      <vt:lpstr>Венецианская комиссия</vt:lpstr>
      <vt:lpstr>ФАКТИЧЕСКАЯ И ПРАВОВАЯ БАЗА</vt:lpstr>
      <vt:lpstr>ФАКТИЧЕСКАЯ И ПРАВОВАЯ БАЗА</vt:lpstr>
      <vt:lpstr>ФАКТИЧЕСКАЯ И ПРАВОВАЯ БАЗА</vt:lpstr>
      <vt:lpstr>ОСНОВНЫЕ ЗАКЛЮЧЕНИЯ И РЕКОМЕНДАЦИИ</vt:lpstr>
      <vt:lpstr>ОСНОВНЫЕ ЗАКЛЮЧЕНИЯ И РЕКОМЕНДАЦИИ</vt:lpstr>
      <vt:lpstr>ОСНОВНЫЕ ЗАКЛЮЧЕНИЯ И РЕКОМЕНДАЦИИ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ЗАКЛЮЧЕНИЕ ВЕНЕЦИАНСКОЙ КОМИССИИ ПО ЗАКОНОПРОЕКТУ О СМИ</dc:title>
  <dc:creator>an ion</dc:creator>
  <cp:lastModifiedBy>an ion</cp:lastModifiedBy>
  <cp:revision>3</cp:revision>
  <dcterms:modified xsi:type="dcterms:W3CDTF">2023-10-30T18:19:59Z</dcterms:modified>
</cp:coreProperties>
</file>